
<file path=[Content_Types].xml><?xml version="1.0" encoding="utf-8"?>
<Types xmlns="http://schemas.openxmlformats.org/package/2006/content-types">
  <Default Extension="cc0"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8.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3.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4.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5.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6.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8.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32.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3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Lst>
  <p:notesMasterIdLst>
    <p:notesMasterId r:id="rId43"/>
  </p:notesMasterIdLst>
  <p:sldIdLst>
    <p:sldId id="262" r:id="rId9"/>
    <p:sldId id="256" r:id="rId10"/>
    <p:sldId id="11090055" r:id="rId11"/>
    <p:sldId id="340" r:id="rId12"/>
    <p:sldId id="11090056" r:id="rId13"/>
    <p:sldId id="11090057" r:id="rId14"/>
    <p:sldId id="11090059" r:id="rId15"/>
    <p:sldId id="11090069" r:id="rId16"/>
    <p:sldId id="11090064" r:id="rId17"/>
    <p:sldId id="11090060" r:id="rId18"/>
    <p:sldId id="11090063" r:id="rId19"/>
    <p:sldId id="11090065" r:id="rId20"/>
    <p:sldId id="11090066" r:id="rId21"/>
    <p:sldId id="11090070" r:id="rId22"/>
    <p:sldId id="11090072" r:id="rId23"/>
    <p:sldId id="11090067" r:id="rId24"/>
    <p:sldId id="11090071" r:id="rId25"/>
    <p:sldId id="11090053" r:id="rId26"/>
    <p:sldId id="11090073" r:id="rId27"/>
    <p:sldId id="11090082" r:id="rId28"/>
    <p:sldId id="11090083" r:id="rId29"/>
    <p:sldId id="11090084" r:id="rId30"/>
    <p:sldId id="11090074" r:id="rId31"/>
    <p:sldId id="11090075" r:id="rId32"/>
    <p:sldId id="11090076" r:id="rId33"/>
    <p:sldId id="11090077" r:id="rId34"/>
    <p:sldId id="11090078" r:id="rId35"/>
    <p:sldId id="11090079" r:id="rId36"/>
    <p:sldId id="11089731" r:id="rId37"/>
    <p:sldId id="11090080" r:id="rId38"/>
    <p:sldId id="11090081" r:id="rId39"/>
    <p:sldId id="288" r:id="rId40"/>
    <p:sldId id="11090086" r:id="rId41"/>
    <p:sldId id="263"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D5D9E-BDB5-4AB3-BF60-F09063DB16BD}" v="524" dt="2024-08-30T10:54:48.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36" d="100"/>
          <a:sy n="36" d="100"/>
        </p:scale>
        <p:origin x="3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51CDA-C573-45B8-9A85-C3C77ADF3D4E}" type="datetimeFigureOut">
              <a:rPr lang="zh-CN" altLang="en-US" smtClean="0"/>
              <a:t>2024/10/21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04E40-E99A-4604-86F8-7D89719881CE}" type="slidenum">
              <a:rPr lang="zh-CN" altLang="en-US" smtClean="0"/>
              <a:t>‹#›</a:t>
            </a:fld>
            <a:endParaRPr lang="zh-CN" altLang="en-US"/>
          </a:p>
        </p:txBody>
      </p:sp>
    </p:spTree>
    <p:extLst>
      <p:ext uri="{BB962C8B-B14F-4D97-AF65-F5344CB8AC3E}">
        <p14:creationId xmlns:p14="http://schemas.microsoft.com/office/powerpoint/2010/main" val="338346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dirty="0"/>
          </a:p>
        </p:txBody>
      </p:sp>
      <p:sp>
        <p:nvSpPr>
          <p:cNvPr id="4" name="灯片编号占位符 3"/>
          <p:cNvSpPr>
            <a:spLocks noGrp="1"/>
          </p:cNvSpPr>
          <p:nvPr>
            <p:ph type="sldNum" sz="quarter" idx="5"/>
          </p:nvPr>
        </p:nvSpPr>
        <p:spPr/>
        <p:txBody>
          <a:bodyPr/>
          <a:lstStyle/>
          <a:p>
            <a:fld id="{5AA0EE70-F70D-4512-8E61-19560B9D3112}" type="slidenum">
              <a:rPr lang="zh-CN" altLang="en-US" smtClean="0"/>
              <a:t>1</a:t>
            </a:fld>
            <a:endParaRPr lang="zh-CN" altLang="en-US"/>
          </a:p>
        </p:txBody>
      </p:sp>
    </p:spTree>
    <p:extLst>
      <p:ext uri="{BB962C8B-B14F-4D97-AF65-F5344CB8AC3E}">
        <p14:creationId xmlns:p14="http://schemas.microsoft.com/office/powerpoint/2010/main" val="2946947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10</a:t>
            </a:fld>
            <a:endParaRPr lang="zh-CN" altLang="en-US"/>
          </a:p>
        </p:txBody>
      </p:sp>
    </p:spTree>
    <p:extLst>
      <p:ext uri="{BB962C8B-B14F-4D97-AF65-F5344CB8AC3E}">
        <p14:creationId xmlns:p14="http://schemas.microsoft.com/office/powerpoint/2010/main" val="208181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11</a:t>
            </a:fld>
            <a:endParaRPr lang="zh-CN" altLang="en-US"/>
          </a:p>
        </p:txBody>
      </p:sp>
    </p:spTree>
    <p:extLst>
      <p:ext uri="{BB962C8B-B14F-4D97-AF65-F5344CB8AC3E}">
        <p14:creationId xmlns:p14="http://schemas.microsoft.com/office/powerpoint/2010/main" val="381072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12</a:t>
            </a:fld>
            <a:endParaRPr lang="zh-CN" altLang="en-US"/>
          </a:p>
        </p:txBody>
      </p:sp>
    </p:spTree>
    <p:extLst>
      <p:ext uri="{BB962C8B-B14F-4D97-AF65-F5344CB8AC3E}">
        <p14:creationId xmlns:p14="http://schemas.microsoft.com/office/powerpoint/2010/main" val="453500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13</a:t>
            </a:fld>
            <a:endParaRPr lang="zh-CN" altLang="en-US"/>
          </a:p>
        </p:txBody>
      </p:sp>
    </p:spTree>
    <p:extLst>
      <p:ext uri="{BB962C8B-B14F-4D97-AF65-F5344CB8AC3E}">
        <p14:creationId xmlns:p14="http://schemas.microsoft.com/office/powerpoint/2010/main" val="1430069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14</a:t>
            </a:fld>
            <a:endParaRPr lang="zh-CN" altLang="en-US"/>
          </a:p>
        </p:txBody>
      </p:sp>
    </p:spTree>
    <p:extLst>
      <p:ext uri="{BB962C8B-B14F-4D97-AF65-F5344CB8AC3E}">
        <p14:creationId xmlns:p14="http://schemas.microsoft.com/office/powerpoint/2010/main" val="390702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15</a:t>
            </a:fld>
            <a:endParaRPr lang="zh-CN" altLang="en-US"/>
          </a:p>
        </p:txBody>
      </p:sp>
    </p:spTree>
    <p:extLst>
      <p:ext uri="{BB962C8B-B14F-4D97-AF65-F5344CB8AC3E}">
        <p14:creationId xmlns:p14="http://schemas.microsoft.com/office/powerpoint/2010/main" val="34507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16</a:t>
            </a:fld>
            <a:endParaRPr lang="zh-CN" altLang="en-US"/>
          </a:p>
        </p:txBody>
      </p:sp>
    </p:spTree>
    <p:extLst>
      <p:ext uri="{BB962C8B-B14F-4D97-AF65-F5344CB8AC3E}">
        <p14:creationId xmlns:p14="http://schemas.microsoft.com/office/powerpoint/2010/main" val="177822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17</a:t>
            </a:fld>
            <a:endParaRPr lang="zh-CN" altLang="en-US"/>
          </a:p>
        </p:txBody>
      </p:sp>
    </p:spTree>
    <p:extLst>
      <p:ext uri="{BB962C8B-B14F-4D97-AF65-F5344CB8AC3E}">
        <p14:creationId xmlns:p14="http://schemas.microsoft.com/office/powerpoint/2010/main" val="2049132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18</a:t>
            </a:fld>
            <a:endParaRPr lang="zh-CN" altLang="en-US"/>
          </a:p>
        </p:txBody>
      </p:sp>
    </p:spTree>
    <p:extLst>
      <p:ext uri="{BB962C8B-B14F-4D97-AF65-F5344CB8AC3E}">
        <p14:creationId xmlns:p14="http://schemas.microsoft.com/office/powerpoint/2010/main" val="688062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19</a:t>
            </a:fld>
            <a:endParaRPr lang="zh-CN" altLang="en-US"/>
          </a:p>
        </p:txBody>
      </p:sp>
    </p:spTree>
    <p:extLst>
      <p:ext uri="{BB962C8B-B14F-4D97-AF65-F5344CB8AC3E}">
        <p14:creationId xmlns:p14="http://schemas.microsoft.com/office/powerpoint/2010/main" val="1041056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64548187-c85d-4ef4-9e53-0831496356ea.source.6.zh-Hans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2</a:t>
            </a:fld>
            <a:endParaRPr lang="zh-CN" altLang="en-US"/>
          </a:p>
        </p:txBody>
      </p:sp>
    </p:spTree>
    <p:extLst>
      <p:ext uri="{BB962C8B-B14F-4D97-AF65-F5344CB8AC3E}">
        <p14:creationId xmlns:p14="http://schemas.microsoft.com/office/powerpoint/2010/main" val="3540575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20</a:t>
            </a:fld>
            <a:endParaRPr lang="zh-CN" altLang="en-US"/>
          </a:p>
        </p:txBody>
      </p:sp>
    </p:spTree>
    <p:extLst>
      <p:ext uri="{BB962C8B-B14F-4D97-AF65-F5344CB8AC3E}">
        <p14:creationId xmlns:p14="http://schemas.microsoft.com/office/powerpoint/2010/main" val="369198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21</a:t>
            </a:fld>
            <a:endParaRPr lang="zh-CN" altLang="en-US"/>
          </a:p>
        </p:txBody>
      </p:sp>
    </p:spTree>
    <p:extLst>
      <p:ext uri="{BB962C8B-B14F-4D97-AF65-F5344CB8AC3E}">
        <p14:creationId xmlns:p14="http://schemas.microsoft.com/office/powerpoint/2010/main" val="3608086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22</a:t>
            </a:fld>
            <a:endParaRPr lang="zh-CN" altLang="en-US"/>
          </a:p>
        </p:txBody>
      </p:sp>
    </p:spTree>
    <p:extLst>
      <p:ext uri="{BB962C8B-B14F-4D97-AF65-F5344CB8AC3E}">
        <p14:creationId xmlns:p14="http://schemas.microsoft.com/office/powerpoint/2010/main" val="167356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23</a:t>
            </a:fld>
            <a:endParaRPr lang="zh-CN" altLang="en-US"/>
          </a:p>
        </p:txBody>
      </p:sp>
    </p:spTree>
    <p:extLst>
      <p:ext uri="{BB962C8B-B14F-4D97-AF65-F5344CB8AC3E}">
        <p14:creationId xmlns:p14="http://schemas.microsoft.com/office/powerpoint/2010/main" val="390029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24</a:t>
            </a:fld>
            <a:endParaRPr lang="zh-CN" altLang="en-US"/>
          </a:p>
        </p:txBody>
      </p:sp>
    </p:spTree>
    <p:extLst>
      <p:ext uri="{BB962C8B-B14F-4D97-AF65-F5344CB8AC3E}">
        <p14:creationId xmlns:p14="http://schemas.microsoft.com/office/powerpoint/2010/main" val="380433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25</a:t>
            </a:fld>
            <a:endParaRPr lang="zh-CN" altLang="en-US"/>
          </a:p>
        </p:txBody>
      </p:sp>
    </p:spTree>
    <p:extLst>
      <p:ext uri="{BB962C8B-B14F-4D97-AF65-F5344CB8AC3E}">
        <p14:creationId xmlns:p14="http://schemas.microsoft.com/office/powerpoint/2010/main" val="3769427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26</a:t>
            </a:fld>
            <a:endParaRPr lang="zh-CN" altLang="en-US"/>
          </a:p>
        </p:txBody>
      </p:sp>
    </p:spTree>
    <p:extLst>
      <p:ext uri="{BB962C8B-B14F-4D97-AF65-F5344CB8AC3E}">
        <p14:creationId xmlns:p14="http://schemas.microsoft.com/office/powerpoint/2010/main" val="58690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27</a:t>
            </a:fld>
            <a:endParaRPr lang="zh-CN" altLang="en-US"/>
          </a:p>
        </p:txBody>
      </p:sp>
    </p:spTree>
    <p:extLst>
      <p:ext uri="{BB962C8B-B14F-4D97-AF65-F5344CB8AC3E}">
        <p14:creationId xmlns:p14="http://schemas.microsoft.com/office/powerpoint/2010/main" val="417906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28</a:t>
            </a:fld>
            <a:endParaRPr lang="zh-CN" altLang="en-US"/>
          </a:p>
        </p:txBody>
      </p:sp>
    </p:spTree>
    <p:extLst>
      <p:ext uri="{BB962C8B-B14F-4D97-AF65-F5344CB8AC3E}">
        <p14:creationId xmlns:p14="http://schemas.microsoft.com/office/powerpoint/2010/main" val="1358703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dirty="0"/>
          </a:p>
        </p:txBody>
      </p:sp>
      <p:sp>
        <p:nvSpPr>
          <p:cNvPr id="4" name="灯片编号占位符 3"/>
          <p:cNvSpPr>
            <a:spLocks noGrp="1"/>
          </p:cNvSpPr>
          <p:nvPr>
            <p:ph type="sldNum" sz="quarter" idx="5"/>
          </p:nvPr>
        </p:nvSpPr>
        <p:spPr/>
        <p:txBody>
          <a:bodyPr/>
          <a:lstStyle/>
          <a:p>
            <a:fld id="{DF2F67F0-A65A-43D8-AA29-57B7BAC9C939}" type="slidenum">
              <a:rPr lang="zh-CN" altLang="en-US" smtClean="0"/>
              <a:t>29</a:t>
            </a:fld>
            <a:endParaRPr lang="zh-CN" altLang="en-US"/>
          </a:p>
        </p:txBody>
      </p:sp>
    </p:spTree>
    <p:extLst>
      <p:ext uri="{BB962C8B-B14F-4D97-AF65-F5344CB8AC3E}">
        <p14:creationId xmlns:p14="http://schemas.microsoft.com/office/powerpoint/2010/main" val="386846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3</a:t>
            </a:fld>
            <a:endParaRPr lang="zh-CN" altLang="en-US"/>
          </a:p>
        </p:txBody>
      </p:sp>
    </p:spTree>
    <p:extLst>
      <p:ext uri="{BB962C8B-B14F-4D97-AF65-F5344CB8AC3E}">
        <p14:creationId xmlns:p14="http://schemas.microsoft.com/office/powerpoint/2010/main" val="57879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dirty="0"/>
          </a:p>
        </p:txBody>
      </p:sp>
      <p:sp>
        <p:nvSpPr>
          <p:cNvPr id="4" name="灯片编号占位符 3"/>
          <p:cNvSpPr>
            <a:spLocks noGrp="1"/>
          </p:cNvSpPr>
          <p:nvPr>
            <p:ph type="sldNum" sz="quarter" idx="5"/>
          </p:nvPr>
        </p:nvSpPr>
        <p:spPr/>
        <p:txBody>
          <a:bodyPr/>
          <a:lstStyle/>
          <a:p>
            <a:fld id="{DF2F67F0-A65A-43D8-AA29-57B7BAC9C939}" type="slidenum">
              <a:rPr lang="zh-CN" altLang="en-US" smtClean="0"/>
              <a:t>30</a:t>
            </a:fld>
            <a:endParaRPr lang="zh-CN" altLang="en-US"/>
          </a:p>
        </p:txBody>
      </p:sp>
    </p:spTree>
    <p:extLst>
      <p:ext uri="{BB962C8B-B14F-4D97-AF65-F5344CB8AC3E}">
        <p14:creationId xmlns:p14="http://schemas.microsoft.com/office/powerpoint/2010/main" val="3399961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dirty="0"/>
          </a:p>
        </p:txBody>
      </p:sp>
      <p:sp>
        <p:nvSpPr>
          <p:cNvPr id="4" name="灯片编号占位符 3"/>
          <p:cNvSpPr>
            <a:spLocks noGrp="1"/>
          </p:cNvSpPr>
          <p:nvPr>
            <p:ph type="sldNum" sz="quarter" idx="5"/>
          </p:nvPr>
        </p:nvSpPr>
        <p:spPr/>
        <p:txBody>
          <a:bodyPr/>
          <a:lstStyle/>
          <a:p>
            <a:fld id="{DF2F67F0-A65A-43D8-AA29-57B7BAC9C939}" type="slidenum">
              <a:rPr lang="zh-CN" altLang="en-US" smtClean="0"/>
              <a:t>31</a:t>
            </a:fld>
            <a:endParaRPr lang="zh-CN" altLang="en-US"/>
          </a:p>
        </p:txBody>
      </p:sp>
    </p:spTree>
    <p:extLst>
      <p:ext uri="{BB962C8B-B14F-4D97-AF65-F5344CB8AC3E}">
        <p14:creationId xmlns:p14="http://schemas.microsoft.com/office/powerpoint/2010/main" val="4237334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32</a:t>
            </a:fld>
            <a:endParaRPr lang="zh-CN" altLang="en-US"/>
          </a:p>
        </p:txBody>
      </p:sp>
    </p:spTree>
    <p:extLst>
      <p:ext uri="{BB962C8B-B14F-4D97-AF65-F5344CB8AC3E}">
        <p14:creationId xmlns:p14="http://schemas.microsoft.com/office/powerpoint/2010/main" val="1821053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edb6e418-b04b-41a7-9b13-12393a93b145.source.default.zh-Hans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33</a:t>
            </a:fld>
            <a:endParaRPr lang="zh-CN" altLang="en-US"/>
          </a:p>
        </p:txBody>
      </p:sp>
    </p:spTree>
    <p:extLst>
      <p:ext uri="{BB962C8B-B14F-4D97-AF65-F5344CB8AC3E}">
        <p14:creationId xmlns:p14="http://schemas.microsoft.com/office/powerpoint/2010/main" val="59658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34</a:t>
            </a:fld>
            <a:endParaRPr lang="zh-CN" altLang="en-US"/>
          </a:p>
        </p:txBody>
      </p:sp>
    </p:spTree>
    <p:extLst>
      <p:ext uri="{BB962C8B-B14F-4D97-AF65-F5344CB8AC3E}">
        <p14:creationId xmlns:p14="http://schemas.microsoft.com/office/powerpoint/2010/main" val="3022379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4</a:t>
            </a:fld>
            <a:endParaRPr lang="zh-CN" altLang="en-US"/>
          </a:p>
        </p:txBody>
      </p:sp>
    </p:spTree>
    <p:extLst>
      <p:ext uri="{BB962C8B-B14F-4D97-AF65-F5344CB8AC3E}">
        <p14:creationId xmlns:p14="http://schemas.microsoft.com/office/powerpoint/2010/main" val="197622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5</a:t>
            </a:fld>
            <a:endParaRPr lang="zh-CN" altLang="en-US"/>
          </a:p>
        </p:txBody>
      </p:sp>
    </p:spTree>
    <p:extLst>
      <p:ext uri="{BB962C8B-B14F-4D97-AF65-F5344CB8AC3E}">
        <p14:creationId xmlns:p14="http://schemas.microsoft.com/office/powerpoint/2010/main" val="418203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6</a:t>
            </a:fld>
            <a:endParaRPr lang="zh-CN" altLang="en-US"/>
          </a:p>
        </p:txBody>
      </p:sp>
    </p:spTree>
    <p:extLst>
      <p:ext uri="{BB962C8B-B14F-4D97-AF65-F5344CB8AC3E}">
        <p14:creationId xmlns:p14="http://schemas.microsoft.com/office/powerpoint/2010/main" val="1904914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7</a:t>
            </a:fld>
            <a:endParaRPr lang="zh-CN" altLang="en-US"/>
          </a:p>
        </p:txBody>
      </p:sp>
    </p:spTree>
    <p:extLst>
      <p:ext uri="{BB962C8B-B14F-4D97-AF65-F5344CB8AC3E}">
        <p14:creationId xmlns:p14="http://schemas.microsoft.com/office/powerpoint/2010/main" val="9451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8</a:t>
            </a:fld>
            <a:endParaRPr lang="zh-CN" altLang="en-US"/>
          </a:p>
        </p:txBody>
      </p:sp>
    </p:spTree>
    <p:extLst>
      <p:ext uri="{BB962C8B-B14F-4D97-AF65-F5344CB8AC3E}">
        <p14:creationId xmlns:p14="http://schemas.microsoft.com/office/powerpoint/2010/main" val="2127179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BIYOO ChatPPT.
HomePage</a:t>
            </a:r>
            <a:r>
              <a:rPr lang="zh-CN" altLang="en-US"/>
              <a:t>：</a:t>
            </a:r>
            <a:r>
              <a:rPr lang="en-US" altLang="zh-CN"/>
              <a:t>www.chat-ppt.com
AIGC 2024/8/9 19:22:02 [ID-1440112]
[AI</a:t>
            </a:r>
            <a:r>
              <a:rPr lang="zh-CN" altLang="en-US"/>
              <a:t>生成内容仅供参考，请注意甄别准确性</a:t>
            </a:r>
            <a:r>
              <a:rPr lang="en-US" altLang="zh-CN"/>
              <a:t>]</a:t>
            </a:r>
            <a:endParaRPr lang="zh-CN" altLang="en-US"/>
          </a:p>
        </p:txBody>
      </p:sp>
      <p:sp>
        <p:nvSpPr>
          <p:cNvPr id="4" name="灯片编号占位符 3"/>
          <p:cNvSpPr>
            <a:spLocks noGrp="1"/>
          </p:cNvSpPr>
          <p:nvPr>
            <p:ph type="sldNum" sz="quarter" idx="5"/>
          </p:nvPr>
        </p:nvSpPr>
        <p:spPr/>
        <p:txBody>
          <a:bodyPr/>
          <a:lstStyle/>
          <a:p>
            <a:fld id="{1F204E40-E99A-4604-86F8-7D89719881CE}" type="slidenum">
              <a:rPr lang="zh-CN" altLang="en-US" smtClean="0"/>
              <a:t>9</a:t>
            </a:fld>
            <a:endParaRPr lang="zh-CN" altLang="en-US"/>
          </a:p>
        </p:txBody>
      </p:sp>
    </p:spTree>
    <p:extLst>
      <p:ext uri="{BB962C8B-B14F-4D97-AF65-F5344CB8AC3E}">
        <p14:creationId xmlns:p14="http://schemas.microsoft.com/office/powerpoint/2010/main" val="3475046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2.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8.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9.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0.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3.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4.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7.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9.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0.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2.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3.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5.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6.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8.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9.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1.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2.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3.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4.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5.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446B-8379-58DA-9295-3626E2F22B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Subtitle 2">
            <a:extLst>
              <a:ext uri="{FF2B5EF4-FFF2-40B4-BE49-F238E27FC236}">
                <a16:creationId xmlns:a16="http://schemas.microsoft.com/office/drawing/2014/main" id="{E21F15AE-A03E-8C4C-4947-ABA602412C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57E36971-5849-F7EE-51DF-8CBD1FFDA3B8}"/>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68912722-C59B-0674-7092-5F295CEED7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FC65705-7F25-4A5C-E298-3B973080080F}"/>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428720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3CE5-8BAA-827E-53F6-176CE845C2E0}"/>
              </a:ext>
            </a:extLst>
          </p:cNvPr>
          <p:cNvSpPr>
            <a:spLocks noGrp="1"/>
          </p:cNvSpPr>
          <p:nvPr>
            <p:ph type="title"/>
          </p:nvPr>
        </p:nvSpPr>
        <p:spPr/>
        <p:txBody>
          <a:bodyPr/>
          <a:lstStyle/>
          <a:p>
            <a:r>
              <a:rPr lang="zh-CN" altLang="en-US"/>
              <a:t>单击此处编辑母版标题样式</a:t>
            </a:r>
          </a:p>
        </p:txBody>
      </p:sp>
      <p:sp>
        <p:nvSpPr>
          <p:cNvPr id="3" name="Vertical Text Placeholder 2">
            <a:extLst>
              <a:ext uri="{FF2B5EF4-FFF2-40B4-BE49-F238E27FC236}">
                <a16:creationId xmlns:a16="http://schemas.microsoft.com/office/drawing/2014/main" id="{FEBD8B7F-77EA-5F7B-3AE7-01DF142312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4E5A80D1-5E46-A204-423C-F9E8C32426C2}"/>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C3CEBFC0-E244-0F17-6729-73C2A2F171F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6E08A38-BCF2-B231-29A6-88237E3BC872}"/>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159870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4C951-12A2-7E34-8D9B-A081CF53FB3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Vertical Text Placeholder 2">
            <a:extLst>
              <a:ext uri="{FF2B5EF4-FFF2-40B4-BE49-F238E27FC236}">
                <a16:creationId xmlns:a16="http://schemas.microsoft.com/office/drawing/2014/main" id="{56FA0BBA-0B31-B89F-24B5-6CB69A49B15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B0E062DF-AA71-5008-21CA-096E2CBF5224}"/>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110AE1FF-E95D-2D5A-B0A4-26F1191443A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A4F933C-C905-2254-DC17-6D231EC37AA3}"/>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1148505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9E41-8119-8427-A076-489403AE2B7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A542F21-1E74-288D-F6B7-AF29C7AC23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EF48A46E-8EAA-1058-E989-7EE04C9B91DE}"/>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175B81BD-7A36-28C8-E97B-B2512EC9D27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F807CA4-82D4-AA65-6E87-F3C98D899732}"/>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2615582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9065-F4EB-DDBC-B017-228492E7DAA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ECDEE5C-600D-2F30-8F4C-97C429515F74}"/>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C66E73A-7EF0-3B19-3874-114595ED9F16}"/>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2CF2E8C1-1D26-F562-D31F-27B3F05125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4FF30FC-BDFC-30E2-16DA-39D446995800}"/>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3563336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BA91-AB85-3FA6-D610-24ED42654D6F}"/>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F17F64C-0777-05A4-AD6B-89395E55E4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89AD15F4-7425-E3CF-A24B-29E44BE2F65B}"/>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54654532-863E-E9BC-126F-9B4170C2699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160271E-AE68-88BF-15DE-4866D5FF75B9}"/>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1736673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0C3F-0CCF-1768-F13F-C46C76FB9B1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EE180F5-160C-F372-C48E-F3C3BC2E9B0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1464177-6472-F370-DC4E-E8599E38935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9586FD2-9C18-639D-1E85-A0FDBDB2BBA6}"/>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DC60CFB8-391A-5CEF-DDCB-E76DE980FEC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25E1726-5C3E-A4D4-310D-F27C97B905C9}"/>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979713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2F25-8161-F4F2-3C3C-83C4FA64FAE9}"/>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4B81E17-751E-9D5E-6EEE-899485460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F13AAF2-7291-1FE0-6D67-482395481334}"/>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D08830C-EB90-F327-8EF8-653813718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651B82F-D7D0-7D7A-898A-BFA51B861F8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3C37720-B072-3B40-E507-567ED33C0203}"/>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8" name="Footer Placeholder 7">
            <a:extLst>
              <a:ext uri="{FF2B5EF4-FFF2-40B4-BE49-F238E27FC236}">
                <a16:creationId xmlns:a16="http://schemas.microsoft.com/office/drawing/2014/main" id="{AC2266F4-54F3-013D-6D19-BD6AE488E8C0}"/>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7A03AFCE-E6B3-4139-A9FC-F7AF041CE5D2}"/>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2838006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AA2-227A-0B72-1129-5B64D17A206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B3B0D66-C735-6FAE-37FE-C5E537387B71}"/>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4" name="Footer Placeholder 3">
            <a:extLst>
              <a:ext uri="{FF2B5EF4-FFF2-40B4-BE49-F238E27FC236}">
                <a16:creationId xmlns:a16="http://schemas.microsoft.com/office/drawing/2014/main" id="{D7410DB1-D2C1-1FC9-41E3-04FBDACAAC0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0079AA1-FC70-2C91-A30E-AE7340911394}"/>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84895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AD5E7A-249E-786F-C235-B3C7C1ACFAA7}"/>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3" name="Footer Placeholder 2">
            <a:extLst>
              <a:ext uri="{FF2B5EF4-FFF2-40B4-BE49-F238E27FC236}">
                <a16:creationId xmlns:a16="http://schemas.microsoft.com/office/drawing/2014/main" id="{5315F085-D682-0F2E-548F-C1E7CA13B90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7B49F5D5-9120-851C-2240-EB8E2F783B4C}"/>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1533083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45A7-FAF5-95B2-088F-E03ABC63F99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DDC27EC-5AC3-521E-B618-FD448A80B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4A5023E-E160-9A85-FC85-4D05F1C4C9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97F75C3-9891-7B62-3D8A-0CFFA4B87649}"/>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F59B8A52-EDA1-DB97-2688-7D4A1DC259F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F8E9A5B-2D56-A29E-6120-B4BDA8179410}"/>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420506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0AE2-DDC3-D6F4-BEA5-F910BCD05814}"/>
              </a:ext>
            </a:extLst>
          </p:cNvPr>
          <p:cNvSpPr>
            <a:spLocks noGrp="1"/>
          </p:cNvSpPr>
          <p:nvPr>
            <p:ph type="title"/>
          </p:nvPr>
        </p:nvSpPr>
        <p:spPr/>
        <p:txBody>
          <a:bodyPr/>
          <a:lstStyle/>
          <a:p>
            <a:r>
              <a:rPr lang="zh-CN" altLang="en-US"/>
              <a:t>单击此处编辑母版标题样式</a:t>
            </a:r>
          </a:p>
        </p:txBody>
      </p:sp>
      <p:sp>
        <p:nvSpPr>
          <p:cNvPr id="3" name="Content Placeholder 2">
            <a:extLst>
              <a:ext uri="{FF2B5EF4-FFF2-40B4-BE49-F238E27FC236}">
                <a16:creationId xmlns:a16="http://schemas.microsoft.com/office/drawing/2014/main" id="{5524C30A-7441-FFE3-D8CF-58FE38C8F2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BF2106DC-AC0A-CD80-A4AC-08951FC8ABF7}"/>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E91F7F86-092D-0CAE-FA40-9E838A3298B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411D270-F146-3D93-55AA-F3AE0EBE0488}"/>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2476285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A4B9-080F-1C50-7476-DD0B2BC97D3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ACB5450-F6D2-8D3F-4A5D-FA8E971D0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8D8E022-3B78-F70F-DC5E-CB8C18509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CE9A58A-008A-1F66-66AD-8FE9BA939FDC}"/>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DA51EC84-6ADD-2CB8-8211-D69791D705D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3675BFF-092E-2E09-5622-87F0767F802B}"/>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2590176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7CC6-6972-7D88-6608-1DB50759DB21}"/>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85058FA-25E6-8EE5-0D27-DFDC606A5FD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6BF02E0-918A-066A-46E4-7885A07253C9}"/>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934F5042-4014-3A28-605F-D8E97CF45D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7A3F776-8C5C-5092-BF33-3EFBCB38012E}"/>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1837656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7E0002-2AFE-17B1-D245-345937FE27B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0A65163-26B3-3C5F-4050-D5C9DFCDF78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BF12D2A-180B-5A5D-6CB3-8447C3EC71DB}"/>
              </a:ext>
            </a:extLst>
          </p:cNvPr>
          <p:cNvSpPr>
            <a:spLocks noGrp="1"/>
          </p:cNvSpPr>
          <p:nvPr>
            <p:ph type="dt" sz="half" idx="10"/>
          </p:nvPr>
        </p:nvSpPr>
        <p:spPr/>
        <p:txBody>
          <a:bodyPr/>
          <a:lstStyle/>
          <a:p>
            <a:fld id="{73E2FB97-35C9-4304-9F4E-9A500CBABA43}"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0C12668C-48E0-84FE-C9A7-D3050443283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4B303D3-A8C7-133E-AC73-6F8767A0ACCE}"/>
              </a:ext>
            </a:extLst>
          </p:cNvPr>
          <p:cNvSpPr>
            <a:spLocks noGrp="1"/>
          </p:cNvSpPr>
          <p:nvPr>
            <p:ph type="sldNum" sz="quarter" idx="12"/>
          </p:nvPr>
        </p:nvSpPr>
        <p:spPr/>
        <p:txBody>
          <a:body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1728633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0477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713DD-E559-03F4-DFCD-A14BCF544E9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FCAF93-626E-7857-6619-C0DDCB9E3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33C318D-7C1F-5EF9-A187-695F67F85542}"/>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17D59585-1B3E-4F9F-3CFF-6027609638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233767-B348-E411-B6B7-C00C7297E9DA}"/>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8139829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B36A5-CB1A-3AED-812A-C512B560D4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638ED2-FCB8-A0C5-7D8B-69F3F69F707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A8B424-4AF0-1AA6-5B8F-E530DC797B82}"/>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743855C7-495A-0539-2D32-2929FAF08D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1027CF-A4B9-563D-E928-63991E80CC5C}"/>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40674665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F5125-8AAA-3253-5CFC-FF6CA7875E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969E17-35E1-7A27-F64C-EE77204934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702688A-CD07-D275-9C23-B09FDC416D22}"/>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A3C862DB-3C9E-11CA-5812-E5083877EA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F51BEE-D53C-C806-4BC8-6F171AD16D8D}"/>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1256888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362AB-E4AD-0111-CF00-2FCA89100F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F4A763-0572-FDB1-ADE5-5145DA408C8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70F198C-32FF-C7BA-84B1-F22FFDC1902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B6664DD-4BCA-487C-C6D6-41A095A3647D}"/>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3CA90E3C-98BC-9F9D-3BDF-E9F203A9BE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78B4475-85A0-36FA-8CAB-F10DB54FF44E}"/>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2958728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8B948-ED76-5DF1-46CF-611D7C3F00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B46BF25-49BB-8B01-6016-FAFF09EF15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FCAD966-4BF8-5D06-8C03-28E060FB4D7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29FE986-A3C3-3325-F623-A73670CFB9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4A0D772-7163-1CBE-01C0-045E30B824D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FD226BE-C6F6-F931-2E93-29B372E8D46B}"/>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8" name="页脚占位符 7">
            <a:extLst>
              <a:ext uri="{FF2B5EF4-FFF2-40B4-BE49-F238E27FC236}">
                <a16:creationId xmlns:a16="http://schemas.microsoft.com/office/drawing/2014/main" id="{73E562DC-DEA5-8275-D827-DBFCBB5A95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995E533-D2A9-DAB1-3754-C35588D7F178}"/>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2437693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8B5F5-2CA2-A3E0-9E88-0B53F33BAF6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F2CB53C-F6B5-6D75-3A9E-5D97104B3DD4}"/>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4" name="页脚占位符 3">
            <a:extLst>
              <a:ext uri="{FF2B5EF4-FFF2-40B4-BE49-F238E27FC236}">
                <a16:creationId xmlns:a16="http://schemas.microsoft.com/office/drawing/2014/main" id="{8BC689F9-1AD1-C2CE-85C0-2148A6E47B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BE13AA-2891-54FD-E9BF-D10BF92599CC}"/>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145301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98E3-341F-E088-E53A-8EEB40C706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Text Placeholder 2">
            <a:extLst>
              <a:ext uri="{FF2B5EF4-FFF2-40B4-BE49-F238E27FC236}">
                <a16:creationId xmlns:a16="http://schemas.microsoft.com/office/drawing/2014/main" id="{4834A24F-E9D1-17FF-B654-045D0A95B7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2B5CF81-D02F-FB7F-04C3-05D0E0326B55}"/>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3D173F78-E01E-F730-1082-217165DC66A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DEFF9F2-5B6E-210F-22C6-1A4F73E43A61}"/>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3604852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240F90-84E0-F083-8357-767B291F9B83}"/>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3" name="页脚占位符 2">
            <a:extLst>
              <a:ext uri="{FF2B5EF4-FFF2-40B4-BE49-F238E27FC236}">
                <a16:creationId xmlns:a16="http://schemas.microsoft.com/office/drawing/2014/main" id="{B5940F71-F50A-175F-483C-30D7FAD6752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7CB6B4-B650-6B80-8799-A417AA0DF63C}"/>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823708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FDDC6-B29F-4022-0DB4-115C34C189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02E8B4-940F-976E-5CCD-D2D0355F4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36F0A8A-D1C1-DCD0-359F-74155E181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08538F-6A36-3976-218F-74EF724F9638}"/>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384929A9-5AC0-60B8-6C5C-7BDE8B3DEA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9BB67D-68A9-842D-3EA8-3B15D9351330}"/>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2524595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C0DC0-56A7-ABE2-CBAB-2BAF3B1A6D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E9E3AB6-502B-46BB-A2E8-53624CF1F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D12587-A73D-F46E-EC32-83FF9AF05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85D183-676F-48E9-AB96-70C09FF04D74}"/>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1C0A0DBA-E8D8-12CA-AF30-1E0569B3F1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F1DFAD-FE9E-FF14-CF68-EF31E6B0F6B3}"/>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1223621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B0C69-34C5-B16A-A316-D7C5151AA50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A8DA3B-0B9E-51CC-C576-A0E449F5D1D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D28334-392A-FF87-9B67-7558ABC18EF1}"/>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8AA0A956-4B51-B69B-BC1F-071B0D875D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1902C-D127-2118-0FEC-D902A18FDAAD}"/>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3471263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4F2A693-97E9-741E-6A75-0BF8E5F967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1CC1E8-4EEB-3850-E577-91CCC1172D5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55F0CC-2C65-3C86-9C81-E9B71CDA768F}"/>
              </a:ext>
            </a:extLst>
          </p:cNvPr>
          <p:cNvSpPr>
            <a:spLocks noGrp="1"/>
          </p:cNvSpPr>
          <p:nvPr>
            <p:ph type="dt" sz="half" idx="10"/>
          </p:nvPr>
        </p:nvSpPr>
        <p:spPr/>
        <p:txBody>
          <a:bodyPr/>
          <a:lstStyle/>
          <a:p>
            <a:fld id="{C63EF49F-4F9F-4C06-9262-08CFAACA6162}"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A063E08F-5489-E107-0510-9232650754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4D8A19-75C6-81A8-0AA6-D2C7915C69C4}"/>
              </a:ext>
            </a:extLst>
          </p:cNvPr>
          <p:cNvSpPr>
            <a:spLocks noGrp="1"/>
          </p:cNvSpPr>
          <p:nvPr>
            <p:ph type="sldNum" sz="quarter" idx="12"/>
          </p:nvPr>
        </p:nvSpPr>
        <p:spPr/>
        <p:txBody>
          <a:body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2638765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698F-8396-8B39-42FF-30FCC8DF94F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901EF74-FB8C-B92C-4FF8-6964AB5D4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96156F8A-67C8-0326-627C-4572D7EABB4D}"/>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94E557C5-50E7-1CCA-0ACF-60367E9441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DC45931-3001-1182-FED1-60CFBC89CDE0}"/>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2570280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4D73-DA6A-2317-0F54-109CAA1F0BA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B60DDC0-2B11-9080-787B-4E2586ABE8C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49000B7-9FC4-FC1E-F934-E18D2573A8DB}"/>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580CD1D1-6AFE-EB6A-E0F3-56151E8B2AB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2995792-1D1D-CEA5-EFDD-9CBD25A9FECC}"/>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300933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5DB0-53FF-6FFF-B827-636310486D80}"/>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E5ACA0-F992-D8AB-D61F-873C40C18C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D70F77C-3F50-EBC7-882E-2790723028A2}"/>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FCF15FC5-E226-0631-2864-CAB963BCB87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A861B00-B494-3560-A6A2-72DBFDDA0A0F}"/>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37603861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837D-5208-8478-366E-29CCEEC2309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75E6A30-AD22-A128-D618-AB88B1BA4C5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0DB37FD-1E5C-7466-F8DC-DB5DB7DFC59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4D737C3-C1A9-9F09-77AD-89B0AA0D6CA2}"/>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FDC75901-B52E-263C-2856-7E8B6A555E3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D6C9680-723F-0C1B-3A87-ABB1F0C0D4D2}"/>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2811813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8B12-EF80-47D9-03AC-11778A3DDB86}"/>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89AA472-787A-04B9-CF8A-D33CD62D45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273BA53-1360-504A-715B-81B209C3FB64}"/>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3DC1D73-8289-FCFC-A615-77917FA847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6E1874D-3DA9-CEB1-0426-76FF17884CB3}"/>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A1D4A79-5C80-4106-96B0-426AEA3E10F1}"/>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8" name="Footer Placeholder 7">
            <a:extLst>
              <a:ext uri="{FF2B5EF4-FFF2-40B4-BE49-F238E27FC236}">
                <a16:creationId xmlns:a16="http://schemas.microsoft.com/office/drawing/2014/main" id="{35C7020C-4C3B-7B1A-D601-ACDFB7E141D4}"/>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5638124-6EEC-37D6-94EA-93DD0896C797}"/>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228026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073-891A-4EE9-FBB3-F97DCA277B87}"/>
              </a:ext>
            </a:extLst>
          </p:cNvPr>
          <p:cNvSpPr>
            <a:spLocks noGrp="1"/>
          </p:cNvSpPr>
          <p:nvPr>
            <p:ph type="title"/>
          </p:nvPr>
        </p:nvSpPr>
        <p:spPr/>
        <p:txBody>
          <a:bodyPr/>
          <a:lstStyle/>
          <a:p>
            <a:r>
              <a:rPr lang="zh-CN" altLang="en-US"/>
              <a:t>单击此处编辑母版标题样式</a:t>
            </a:r>
          </a:p>
        </p:txBody>
      </p:sp>
      <p:sp>
        <p:nvSpPr>
          <p:cNvPr id="3" name="Content Placeholder 2">
            <a:extLst>
              <a:ext uri="{FF2B5EF4-FFF2-40B4-BE49-F238E27FC236}">
                <a16:creationId xmlns:a16="http://schemas.microsoft.com/office/drawing/2014/main" id="{88A5BFD3-33AD-78EA-F976-69D3193646E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a:extLst>
              <a:ext uri="{FF2B5EF4-FFF2-40B4-BE49-F238E27FC236}">
                <a16:creationId xmlns:a16="http://schemas.microsoft.com/office/drawing/2014/main" id="{637920CE-265E-C508-ACCA-F23A35C73E6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a:extLst>
              <a:ext uri="{FF2B5EF4-FFF2-40B4-BE49-F238E27FC236}">
                <a16:creationId xmlns:a16="http://schemas.microsoft.com/office/drawing/2014/main" id="{0870CAB5-4C62-E55E-0899-E494B34ABACD}"/>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7CB1BB3A-A358-C47E-8044-BA43C3F358D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8E2B3EB-946F-50F7-347A-CBF3D7297582}"/>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3240487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0273-538E-5A96-3537-C0E0DAEACB6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336EA7C-9370-53FC-672F-2D571861BEBA}"/>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4" name="Footer Placeholder 3">
            <a:extLst>
              <a:ext uri="{FF2B5EF4-FFF2-40B4-BE49-F238E27FC236}">
                <a16:creationId xmlns:a16="http://schemas.microsoft.com/office/drawing/2014/main" id="{A167E43B-4AD1-47FF-367A-3C74C12268B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D2E9C5B-8E5C-2677-960E-0D1F08EDE903}"/>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5866740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5AA74-2824-FB32-1BB8-F6129F572BCD}"/>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3" name="Footer Placeholder 2">
            <a:extLst>
              <a:ext uri="{FF2B5EF4-FFF2-40B4-BE49-F238E27FC236}">
                <a16:creationId xmlns:a16="http://schemas.microsoft.com/office/drawing/2014/main" id="{AF67CA03-AF81-1636-C194-6954366C4EA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2DF0C7B-DB28-D4C7-013A-6BA5D7495C7D}"/>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3322598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2791-8F0F-CD48-C781-49BFD41BD59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8D3258B-4BF9-A6F6-A29F-22ED9E2E29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8C34C2DB-73A4-A0DB-FBDD-B1882F64D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9DABC20-E79A-B573-454F-ACFC20883C6B}"/>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A8CA803D-F62E-8DDC-A5F6-D420897B59F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09DBF72-5DF0-BF4F-5DD7-F2ECBE7D36D9}"/>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41143382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E39F-F358-A516-7B34-5D134DF31A3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0B6D0D0A-9C15-8614-6C87-09DD8B7D40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9D122C3-46C1-4491-F2EB-5BB491108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AF76D1D2-780D-F343-9770-9FB471CEFBDD}"/>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636B76DE-11CC-BF86-B74B-C427F72E094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E4DF531-69CA-B18C-EC23-DD75FC5F1EF9}"/>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1410124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AF8F-B681-8128-B60F-C7A63333D399}"/>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9FD17D9-0A02-F763-0A18-E9E1C2FC1D85}"/>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FB80C95-35F1-666A-17F6-50532F526BB4}"/>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58FAA64B-D6DF-1902-2D8F-1C9B3AB703C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7C93F26-3D38-047C-238B-5028B927BA8D}"/>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10644502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42A426-A0CD-1578-325E-CE8275EA7EFA}"/>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B155955-2CD2-1743-B3B0-99BF5C32ECD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6BD716C-F06E-76C8-5105-1B8C1F11601C}"/>
              </a:ext>
            </a:extLst>
          </p:cNvPr>
          <p:cNvSpPr>
            <a:spLocks noGrp="1"/>
          </p:cNvSpPr>
          <p:nvPr>
            <p:ph type="dt" sz="half" idx="10"/>
          </p:nvPr>
        </p:nvSpPr>
        <p:spPr/>
        <p:txBody>
          <a:bodyPr/>
          <a:lstStyle/>
          <a:p>
            <a:fld id="{8C81CC6C-79A8-42B8-9F42-6D6DB6695B9D}"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4BB7B67C-EE6A-35E7-2475-004759E80E0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29B5F77-CE3A-B46C-682A-D54696F91866}"/>
              </a:ext>
            </a:extLst>
          </p:cNvPr>
          <p:cNvSpPr>
            <a:spLocks noGrp="1"/>
          </p:cNvSpPr>
          <p:nvPr>
            <p:ph type="sldNum" sz="quarter" idx="12"/>
          </p:nvPr>
        </p:nvSpPr>
        <p:spPr/>
        <p:txBody>
          <a:body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29104091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63D6-1A13-030C-5633-83029C81EEA0}"/>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FCC5885-B455-F24F-E28A-30A67B459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7A3989B1-4438-AF7A-B19A-7B5A5A8F8BBC}"/>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3DCFCECC-E416-9327-10EC-AB9087A36AF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585750F-CD1A-6EA4-27F3-30C678147970}"/>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3043922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D0B7-C732-2E00-6795-2E9F9EE38CF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F0F76F3-D6AB-9E9B-3920-04498E9BA9F4}"/>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D3D9377-BD47-1C90-6E89-8C37919BED3F}"/>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C687A25F-8460-7BE1-2A1D-7880B0FDAAA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50DC9E0-9679-7EA4-805E-33AEA76F7E5F}"/>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1338676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7930-6E7A-9EEE-4980-BE006B06918B}"/>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AA14C4B-2C7E-BEDE-DE3F-BD3C9D35DD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F88A4938-A696-7966-087F-35A522A5AEEF}"/>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6E6AE538-AF8B-BDD3-8B02-0BDCE096EE0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B0BFBA2-66D3-599A-AD49-AC1F90ECCD93}"/>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32764605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C18C-93A8-19C9-6DB3-57CEA9F2A80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CCAF3AE-E953-474B-3116-314E5CC5021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1783ADF9-8976-1033-4C28-37BF47E2CD31}"/>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2B406CA-DDA3-5D72-3BC0-CE89A3674AA8}"/>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3A87F7D0-5152-8013-EEC6-D7498C9A84C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215B8BB-FBB3-9294-C070-56A50F673F3C}"/>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161861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46F2-F0B8-0DF1-D9A4-1638A107A58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Text Placeholder 2">
            <a:extLst>
              <a:ext uri="{FF2B5EF4-FFF2-40B4-BE49-F238E27FC236}">
                <a16:creationId xmlns:a16="http://schemas.microsoft.com/office/drawing/2014/main" id="{AD5C30A7-E54E-9EFB-7F54-2623AAB54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7F46A996-FE07-5580-5670-B0B63E40212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a:extLst>
              <a:ext uri="{FF2B5EF4-FFF2-40B4-BE49-F238E27FC236}">
                <a16:creationId xmlns:a16="http://schemas.microsoft.com/office/drawing/2014/main" id="{F8C00C76-B52A-2142-0D96-DD49A7D09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944D2AE7-B694-8DBF-24EC-45F146BF945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a:extLst>
              <a:ext uri="{FF2B5EF4-FFF2-40B4-BE49-F238E27FC236}">
                <a16:creationId xmlns:a16="http://schemas.microsoft.com/office/drawing/2014/main" id="{758743F8-3959-C6AB-FEC6-8FF56CFC6666}"/>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8" name="Footer Placeholder 7">
            <a:extLst>
              <a:ext uri="{FF2B5EF4-FFF2-40B4-BE49-F238E27FC236}">
                <a16:creationId xmlns:a16="http://schemas.microsoft.com/office/drawing/2014/main" id="{63E55353-EE87-6508-FE8E-A9E0853F2094}"/>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5F9D4E90-41EB-1ED9-F7FD-A26EE0AECC18}"/>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1702856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6855-6FA1-23D2-93B9-FAE7A773368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398B26B-27FC-4FE6-A940-3B5F56B63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6A10FC0F-2A8E-91FF-6E9D-14258E2BBCC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3EB8096-5D2D-1D3B-146D-AFF1FBF97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E1CAF0C3-2149-E00A-52E6-C9D8A7730A1A}"/>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C7C9289-4144-15B2-AFBC-E01D18EAE740}"/>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8" name="Footer Placeholder 7">
            <a:extLst>
              <a:ext uri="{FF2B5EF4-FFF2-40B4-BE49-F238E27FC236}">
                <a16:creationId xmlns:a16="http://schemas.microsoft.com/office/drawing/2014/main" id="{9F2AB60F-0C8C-8DBB-8E28-4CED3E546FC5}"/>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310450F-395D-199F-B279-8C94C48DD6C7}"/>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7719846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93D5-0605-2943-CFF9-971358F67F2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6BD73696-A0BF-87E5-3CD4-09BAC90B0592}"/>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4" name="Footer Placeholder 3">
            <a:extLst>
              <a:ext uri="{FF2B5EF4-FFF2-40B4-BE49-F238E27FC236}">
                <a16:creationId xmlns:a16="http://schemas.microsoft.com/office/drawing/2014/main" id="{EBB30A18-AE2C-1BAA-41AB-D055E24B0E6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2A3AF41-8892-BCD9-0B94-A2D433DBCC15}"/>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17327912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967C04-6A68-A254-31A0-E8B11B9721FB}"/>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3" name="Footer Placeholder 2">
            <a:extLst>
              <a:ext uri="{FF2B5EF4-FFF2-40B4-BE49-F238E27FC236}">
                <a16:creationId xmlns:a16="http://schemas.microsoft.com/office/drawing/2014/main" id="{D999BCE7-66E3-EDAE-EB91-190B5FDE346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53F676A4-6314-FDEE-05AA-646DE0A5AB8D}"/>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25037265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AA06-8639-6C9F-0132-BD98FF714DE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926851A-FB5F-95FA-1B70-2E049CD3F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FC70E8F-463A-32DB-77C4-BE969CC4D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AB740EC-1B2F-D98E-88CF-BD66883EB018}"/>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FC0DEDA2-6469-0EAE-BBE2-E48CBB8CF48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F2938B6-F5E4-D83B-D9E9-2648DA3D1549}"/>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3394645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B42F-5290-9BE5-3143-7D6FF301253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C7648D8D-7396-F54C-E729-933A9E9EF4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2BCA5A1-33FB-22D3-E19D-B86CB3075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422EDD0-49B2-7D84-404E-2871EF97CD69}"/>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F89574A0-DD8F-FF6E-ED60-B3A4F54B287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DED0597-F4EA-1E5A-DB1D-8B9E4584F1CD}"/>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4613266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AC88-EE92-D962-66B3-A223842D2D38}"/>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395112B-D7BB-1A81-2E8A-AAF5294EB4D5}"/>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B809ECB-CA48-56F4-8B70-27DAD7933808}"/>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B6FD7845-605F-95E2-50B6-CD620FCC514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6DF45C3-B532-90A0-618F-2F0BEB5CD281}"/>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35218811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19BF0-DB3B-2A78-399F-9A09D9EB2F6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1C9B9BF-2DDE-145A-DD4E-77ABBC7EA1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6A63F3F-33B3-2B3A-2BD0-6138606B5A70}"/>
              </a:ext>
            </a:extLst>
          </p:cNvPr>
          <p:cNvSpPr>
            <a:spLocks noGrp="1"/>
          </p:cNvSpPr>
          <p:nvPr>
            <p:ph type="dt" sz="half" idx="10"/>
          </p:nvPr>
        </p:nvSpPr>
        <p:spPr/>
        <p:txBody>
          <a:bodyPr/>
          <a:lstStyle/>
          <a:p>
            <a:fld id="{0F445B53-E6D6-4122-90CA-F0F854D31ABF}"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3D785A4B-6343-E6BB-4146-9BD3D3A9D05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E04E696-67C9-BA83-31D5-9611744139E8}"/>
              </a:ext>
            </a:extLst>
          </p:cNvPr>
          <p:cNvSpPr>
            <a:spLocks noGrp="1"/>
          </p:cNvSpPr>
          <p:nvPr>
            <p:ph type="sldNum" sz="quarter" idx="12"/>
          </p:nvPr>
        </p:nvSpPr>
        <p:spPr/>
        <p:txBody>
          <a:body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2057004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C9AA-92C8-44A8-C43A-6416D458583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6E3B2D1-0A3B-CDA2-E214-1B004BBCCB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0416367-4F9B-C34F-2F99-91A2AD68585E}"/>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AD552E51-C181-8AD2-DE1F-0A7694F063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065923-8CCB-953E-73A2-E3B0AF4E22E7}"/>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5528270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1899-65F2-766E-CD77-FC605AA56E7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4CCDB19-3D1D-AA65-A2EB-A8D32A2BB74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94094A6-54FE-5F30-26E3-96B78DF0956F}"/>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555D138C-EF09-07E5-DE17-F037C245F05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6ED6E99-CBAF-9B64-96B1-5E31F105F214}"/>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25964080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2CFF-A81D-B0CB-BCBE-75138D6A9560}"/>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44D0E78-31C9-F5DE-E5CE-0958EE79D2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74EC813-4C4B-C1EE-72D2-8351C340B95D}"/>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A9966EF3-ED4B-122E-808B-AADFF301BF3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A057F28-0C7C-F230-3DDB-5A60F0964EB1}"/>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1703725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4E2D-581E-75A2-69FC-9F6CB808C9FC}"/>
              </a:ext>
            </a:extLst>
          </p:cNvPr>
          <p:cNvSpPr>
            <a:spLocks noGrp="1"/>
          </p:cNvSpPr>
          <p:nvPr>
            <p:ph type="title"/>
          </p:nvPr>
        </p:nvSpPr>
        <p:spPr/>
        <p:txBody>
          <a:bodyPr/>
          <a:lstStyle/>
          <a:p>
            <a:r>
              <a:rPr lang="zh-CN" altLang="en-US"/>
              <a:t>单击此处编辑母版标题样式</a:t>
            </a:r>
          </a:p>
        </p:txBody>
      </p:sp>
      <p:sp>
        <p:nvSpPr>
          <p:cNvPr id="3" name="Date Placeholder 2">
            <a:extLst>
              <a:ext uri="{FF2B5EF4-FFF2-40B4-BE49-F238E27FC236}">
                <a16:creationId xmlns:a16="http://schemas.microsoft.com/office/drawing/2014/main" id="{94E5C5B5-AA8E-C310-151A-F24B84EE4C3F}"/>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4" name="Footer Placeholder 3">
            <a:extLst>
              <a:ext uri="{FF2B5EF4-FFF2-40B4-BE49-F238E27FC236}">
                <a16:creationId xmlns:a16="http://schemas.microsoft.com/office/drawing/2014/main" id="{89B1956A-35FE-B965-4C04-D3D72272F74A}"/>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0EF21E6-3EA6-1E11-523E-92E90631C43B}"/>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1479649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F093-2D20-E327-AD02-4938AAD3B2C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54D3A6D-A111-C04C-A497-5F07BE52D957}"/>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BC513F7-8735-C467-70C1-B0EB3F88F2B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B4DE013-491B-FCF4-2569-5D16C9A2AB75}"/>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8F601511-540A-DBE3-5DBE-A7CEFE879D4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8451281-78F8-4016-4A60-A18395B7BD2C}"/>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16664465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99EA-3FFC-097A-C6E3-5496066C58C4}"/>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FE44CB6-8ED2-0171-3145-1B9764EB7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DB8E9736-6C45-7020-2C99-6C5E97A5052B}"/>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685FC88-DD9D-F06C-F2FD-5597FC45EC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56FE071-AF41-FBF9-F7CB-093761468E9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E07CDD16-31D5-1D8A-10E9-AE4ECBE1D481}"/>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8" name="Footer Placeholder 7">
            <a:extLst>
              <a:ext uri="{FF2B5EF4-FFF2-40B4-BE49-F238E27FC236}">
                <a16:creationId xmlns:a16="http://schemas.microsoft.com/office/drawing/2014/main" id="{082DD515-8205-CAA6-682D-AB666978C01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DE5F1484-ACA2-B8C8-E78F-6CD0E43006C0}"/>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9049067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2F2E-CBFE-A81F-9FC0-FDE9356DB1AD}"/>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5EECF2A-6A22-5712-24FA-6A73F2026976}"/>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4" name="Footer Placeholder 3">
            <a:extLst>
              <a:ext uri="{FF2B5EF4-FFF2-40B4-BE49-F238E27FC236}">
                <a16:creationId xmlns:a16="http://schemas.microsoft.com/office/drawing/2014/main" id="{0B66C2E1-3DF6-22EB-4BAD-CD397CF5521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99D36A7-CDDF-FD4F-6E7F-C824AA7C7F77}"/>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200480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6C4CC4-C723-E8B2-D5A2-7113EB30CFE6}"/>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3" name="Footer Placeholder 2">
            <a:extLst>
              <a:ext uri="{FF2B5EF4-FFF2-40B4-BE49-F238E27FC236}">
                <a16:creationId xmlns:a16="http://schemas.microsoft.com/office/drawing/2014/main" id="{B22C7B6E-0D79-99FF-41A9-3647029BC35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D10EDC6-2689-28A9-1923-C3ACD1EA00B8}"/>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3511695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3110-1239-D2D8-04D6-0EA865C29D1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4EE5F05-792D-E3FC-5217-11E531CA9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34A4F3A-BBDD-7370-DE64-F4DEAC0A5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6AB31B4-5927-0763-7EE2-67818CE25CC5}"/>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1620C2CB-6980-171D-E660-A79E54E819B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EE73A64-8DA4-C1D0-BC91-B3BB7E249CE1}"/>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6233195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E170-9068-03D7-DFFE-92D2C77DCC3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1302914-08D4-56DD-F044-5EE3311DA2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E6D3990-C6EB-C362-B42F-44A77B4E4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A60FA80F-9AC6-3DB3-344B-8BF9D6FABB83}"/>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F5560C5C-EC4C-954C-64FD-6452EC3618C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662D101-331A-B587-B3F7-92A5165A0D98}"/>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1787571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3107-C95C-2BF7-7354-4C8CFF7647D3}"/>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6BF8F5F-446A-F6F7-CD55-4F99E4484A7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E5915ED-4C5E-F844-A9A9-DD69CB611B0E}"/>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20618937-3C23-7484-D95E-D1AA1FF73CB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94574DF-DC52-2243-EF02-5200DDA7AA19}"/>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4071032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631D88-B187-EDA2-4988-08DFE6DA62C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DC820E5-6B9E-0201-0BC5-7A3EC5DCB66C}"/>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2BBA452-0CA1-F1E3-3E51-D7917554D4B1}"/>
              </a:ext>
            </a:extLst>
          </p:cNvPr>
          <p:cNvSpPr>
            <a:spLocks noGrp="1"/>
          </p:cNvSpPr>
          <p:nvPr>
            <p:ph type="dt" sz="half" idx="10"/>
          </p:nvPr>
        </p:nvSpPr>
        <p:spPr/>
        <p:txBody>
          <a:bodyPr/>
          <a:lstStyle/>
          <a:p>
            <a:fld id="{3BAFC565-E23C-4D82-A8A7-165D95278FAC}"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74AB8FDD-3930-4F7D-85EF-6740DEF4EB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2A4BCA8-F580-9F7A-3CCC-8A5EBA528555}"/>
              </a:ext>
            </a:extLst>
          </p:cNvPr>
          <p:cNvSpPr>
            <a:spLocks noGrp="1"/>
          </p:cNvSpPr>
          <p:nvPr>
            <p:ph type="sldNum" sz="quarter" idx="12"/>
          </p:nvPr>
        </p:nvSpPr>
        <p:spPr/>
        <p:txBody>
          <a:body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15560915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7C058-E59F-7F0B-0687-DDF579509C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EDEBF8-BF10-5998-6904-A15E2FACF3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676AC45-1C36-D347-79E3-572060BE9A75}"/>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08AAF29A-AAD6-8F22-1500-DF72A7D6C7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0FA9C8-169C-536F-CDED-2144C6F13D63}"/>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36953879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6C796-C8CC-8CA1-26E0-1CAC100B10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2153FC-51F4-870B-06C0-2B9FC8DCCDE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335E7A-075A-1431-EF2B-D39EF4C5FDDC}"/>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831D3CE8-CB98-2D71-FAF4-88A5E94BBD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BC97C5-F9A2-FE94-6686-EB5E5754EC58}"/>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372502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0C1DDD-37C4-A220-FDC3-1695711E0FF0}"/>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3" name="Footer Placeholder 2">
            <a:extLst>
              <a:ext uri="{FF2B5EF4-FFF2-40B4-BE49-F238E27FC236}">
                <a16:creationId xmlns:a16="http://schemas.microsoft.com/office/drawing/2014/main" id="{19EC7B02-C76A-E0CD-CBAC-49D1C9680882}"/>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39CCAA28-5765-19B2-CFEA-5A801A14BD6A}"/>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10817950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5FB8C-3781-0F68-C555-017E6CF54C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89F0AC-2C7F-192D-95B2-B9D9555A7D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60081E-AB9A-75A2-4E78-E38E2E364371}"/>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3D2B3BC0-2CD1-9BA8-8147-4366D51BA0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F1A37D-A44A-B0C9-C048-8551D2BC47CA}"/>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1402156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389D6-F5E3-B296-2B60-B0F0A8C595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05DC00-46D2-7C2C-F668-FE25BCD838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2A8967-A0A5-63A2-8F2B-172945EC1F0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70B357-F908-1D5D-E30E-1A8B2AF3AA6B}"/>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3420172D-433A-88A1-D3A1-8F7E425904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089EAC-B6A7-E536-A67A-B47CF9D768E7}"/>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10532291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EFE3A-F9C2-31DF-4FD8-4B64AF9A5A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177714-3D81-F053-0120-7028427EF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7F57DA4-151B-3261-7122-22CEBE10EE0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D9A26D2-8B55-ED34-3F09-F5429FEB5B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B08EE04-1CD5-8DCC-18C6-8292DDD4D3D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89C02FF-C7EA-392E-DFF9-E51B897FE3C2}"/>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8" name="页脚占位符 7">
            <a:extLst>
              <a:ext uri="{FF2B5EF4-FFF2-40B4-BE49-F238E27FC236}">
                <a16:creationId xmlns:a16="http://schemas.microsoft.com/office/drawing/2014/main" id="{BAEEDB5A-0F94-2E93-2A0A-63B095C0B6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0459A2-D33E-E72D-6B69-61525F206CD0}"/>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20324345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283DC-A7EF-4ACF-55B4-1DBFAEFC336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56A4795-0A99-3D67-4AE9-42C667843E9A}"/>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4" name="页脚占位符 3">
            <a:extLst>
              <a:ext uri="{FF2B5EF4-FFF2-40B4-BE49-F238E27FC236}">
                <a16:creationId xmlns:a16="http://schemas.microsoft.com/office/drawing/2014/main" id="{A06F38FC-4A0C-F67D-3F3C-9B8A3570C42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5FFD31-1617-F8A9-1E5E-C24EF55FD626}"/>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10715709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C1157B-79C3-0757-9930-1A13FA8E7929}"/>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3" name="页脚占位符 2">
            <a:extLst>
              <a:ext uri="{FF2B5EF4-FFF2-40B4-BE49-F238E27FC236}">
                <a16:creationId xmlns:a16="http://schemas.microsoft.com/office/drawing/2014/main" id="{95A08E7C-7A0F-CBF6-3B41-6A7952F6D5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5FE297-BCB8-06E5-3AD4-E19ED6CE0E0E}"/>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21528319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71218-F263-48BC-EA57-78FAEFE6EF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5FE070-DBBA-618F-809E-52D0812F77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36B77C7-81C8-C371-3A02-3845FAB21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BD0CB6-AB1F-1237-7505-C40794BD629A}"/>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877F2D9B-298E-46B2-C68F-F0275C1159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2A640D-1DC3-2E2C-D1B8-3EEF1CFE87DF}"/>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15167157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556C0-7823-B922-577A-D008E6A6C1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BDB5240-988F-0245-FAF2-47E118B66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78F898D-0C2F-8315-1ADE-A073157FC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95C654C-2601-7D5C-13FE-1F203BB23D09}"/>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D16DE916-38F3-079C-5E7B-78AF38904C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789A7A-0029-75FF-8684-4F6C371F4447}"/>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13317014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45D12-A197-7D0B-E781-D84EE13E518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B4A446-2B99-664F-51DA-A4DA99B24DC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8A888B-EC1C-7FED-152F-BF2D7EE42925}"/>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663DB76A-D347-5DA3-A5B2-79DAA8D03A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3D5497-AA3B-B948-7D4A-1569C23E9E82}"/>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22173499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F964AB-649F-1EB5-E322-7C3349367EE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F68648-012A-6186-44C0-A4F862D6D7E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F05515-E54D-55B6-4662-5EF2396DC373}"/>
              </a:ext>
            </a:extLst>
          </p:cNvPr>
          <p:cNvSpPr>
            <a:spLocks noGrp="1"/>
          </p:cNvSpPr>
          <p:nvPr>
            <p:ph type="dt" sz="half" idx="10"/>
          </p:nvPr>
        </p:nvSpPr>
        <p:spPr/>
        <p:txBody>
          <a:bodyPr/>
          <a:lstStyle/>
          <a:p>
            <a:fld id="{581B1992-9764-4AF2-AE5B-AE00D9B5A7EB}"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07AD5F35-81A8-D575-F741-40CF0F70DF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33E6D3-8081-67F0-CD57-2AE98756BB7E}"/>
              </a:ext>
            </a:extLst>
          </p:cNvPr>
          <p:cNvSpPr>
            <a:spLocks noGrp="1"/>
          </p:cNvSpPr>
          <p:nvPr>
            <p:ph type="sldNum" sz="quarter" idx="12"/>
          </p:nvPr>
        </p:nvSpPr>
        <p:spPr/>
        <p:txBody>
          <a:body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18299629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27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7DC3-BC29-3896-DCD2-26989CE2F1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Content Placeholder 2">
            <a:extLst>
              <a:ext uri="{FF2B5EF4-FFF2-40B4-BE49-F238E27FC236}">
                <a16:creationId xmlns:a16="http://schemas.microsoft.com/office/drawing/2014/main" id="{F33AA0D2-ED35-355C-D380-9552BBC57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a:extLst>
              <a:ext uri="{FF2B5EF4-FFF2-40B4-BE49-F238E27FC236}">
                <a16:creationId xmlns:a16="http://schemas.microsoft.com/office/drawing/2014/main" id="{C822F425-B3FA-0975-E938-2D07DBBB3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5CB273AA-12BD-A35C-7358-1656A3392BE5}"/>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AE3CA54A-7CBA-CB7A-150E-D72EE93E968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F6A5CE9-9ED9-3FB9-15AF-95F7B3E4D2E1}"/>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33694024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11D3-B80A-291A-4AAA-EFB8A3A6C937}"/>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333DB72-3C54-20EE-0F3B-E8DF3DF08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CD5F924-C17E-E55B-ED54-275984AE8D4F}"/>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10EE55BB-FD33-EC47-CADD-5B96D74BF0E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913A0BE-0375-62A7-AA1D-97DCFDA86E98}"/>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28453776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4959-BACF-F8CE-487B-98442523A7A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C395D91-189D-105F-97E8-0E14C461A74F}"/>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70DD304-DEC0-A634-EA2E-FB293617CB99}"/>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3704F654-9D28-F25C-CD27-281F9D20666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652C103-4598-F473-1CB0-01B012DC8DC4}"/>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13947724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B101-8BF4-5D13-78E1-1DD5E327C04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B902D51-77D3-3AD7-8AC2-1D505A0670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ADAF93C-C5CE-5827-244E-4F4777E47FE8}"/>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64FC5D77-5154-0696-2661-D335EC8CBCD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B47673B-7712-73BC-0473-83B0D9DAD162}"/>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3190349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43AA-E557-ED67-9851-7DED61353B7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DDEE95A-F867-E698-2162-46F1219B911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EC87526-0165-9B82-B5EF-835A4A32D971}"/>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385FE46-B95F-7372-B307-4C175D6193C2}"/>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0F44E930-B299-4EA1-C833-52DE9CF512D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FF85881-17E6-2777-4C06-C5C30A1E49CA}"/>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16099634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3926-6062-859E-84D5-F8763D8781A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29B643C-5D3E-4FA2-643C-A02A9278C1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6FA098D9-45FA-404E-D897-585D8BD597F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C72FCB1-22F4-949B-D33A-824EABD95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481929B-13B4-969B-2608-3AE4BC55BD9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2766A64-AB6B-C696-0A8A-A68C3CB44B74}"/>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8" name="Footer Placeholder 7">
            <a:extLst>
              <a:ext uri="{FF2B5EF4-FFF2-40B4-BE49-F238E27FC236}">
                <a16:creationId xmlns:a16="http://schemas.microsoft.com/office/drawing/2014/main" id="{98E2D0C8-7A24-A7D5-5FFB-91737F63FDA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26FE8A3-E212-BB1B-CF52-C81DDA4BBF9A}"/>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20157178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9D91-D5C7-C3A1-AE68-FF688313C32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A9898489-F88C-E69E-805A-D972B803C865}"/>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4" name="Footer Placeholder 3">
            <a:extLst>
              <a:ext uri="{FF2B5EF4-FFF2-40B4-BE49-F238E27FC236}">
                <a16:creationId xmlns:a16="http://schemas.microsoft.com/office/drawing/2014/main" id="{658BB138-D052-6BF1-EB56-28EC4A856D5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67373AF-C183-9930-A871-B43915DAB724}"/>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4447870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8D324-54C6-FCED-EE37-327F46F92D7A}"/>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3" name="Footer Placeholder 2">
            <a:extLst>
              <a:ext uri="{FF2B5EF4-FFF2-40B4-BE49-F238E27FC236}">
                <a16:creationId xmlns:a16="http://schemas.microsoft.com/office/drawing/2014/main" id="{C51C5CA7-5311-0902-BBBF-140993E7D087}"/>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B77F5EB6-AF5D-B9F2-CA1C-AFB0C7AFB9D1}"/>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7981218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2EE2-6A15-817A-4A90-00694508D63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B0453D6-9C8D-1F7B-3A76-1962614B8D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A70E292-928E-4412-EA51-0DCF386F6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4052933-55EC-6591-19D6-4C7EE18823DC}"/>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BEF070B7-9974-13DC-F165-6876E1C4530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22CBA0E-4901-B889-B3F9-AD7F22ED9580}"/>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5290671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575FF-2CE7-8680-2654-F01B4B9B3FD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C0F96E9B-8F99-0914-BEDA-B37D7EA2C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AB8B248-CE16-A125-B91F-DC750AEB2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37D3F67-6236-FEAA-AC02-6929FB15BB5B}"/>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4835CC87-FCC0-1464-28F4-74621E97EA2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DC3ED75-F530-FBD0-08A2-0BC17884D0F1}"/>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31739611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F0C-4D26-B051-1D91-1D16213BF563}"/>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5EC2873-168E-887B-F631-801354B12B0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CD3D820-34A1-D10C-6436-BAA7CEA7C23A}"/>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CDB850C9-3EEE-95E5-BC78-72F1226F39B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2BE1952-4773-C1E9-38B4-DF5E964685C4}"/>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1044407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2880-B9DD-3E86-1399-5F730B32C0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Picture Placeholder 2">
            <a:extLst>
              <a:ext uri="{FF2B5EF4-FFF2-40B4-BE49-F238E27FC236}">
                <a16:creationId xmlns:a16="http://schemas.microsoft.com/office/drawing/2014/main" id="{B76DF1FB-F21E-C106-4E37-0BE04C935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a:extLst>
              <a:ext uri="{FF2B5EF4-FFF2-40B4-BE49-F238E27FC236}">
                <a16:creationId xmlns:a16="http://schemas.microsoft.com/office/drawing/2014/main" id="{39670584-7344-BB93-D1B8-736AEFB8D5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6ADA560A-9F92-F9E5-4DF4-1913981D47C2}"/>
              </a:ext>
            </a:extLst>
          </p:cNvPr>
          <p:cNvSpPr>
            <a:spLocks noGrp="1"/>
          </p:cNvSpPr>
          <p:nvPr>
            <p:ph type="dt" sz="half" idx="10"/>
          </p:nvPr>
        </p:nvSpPr>
        <p:spPr/>
        <p:txBody>
          <a:bodyPr/>
          <a:lstStyle/>
          <a:p>
            <a:fld id="{FE449F2D-940A-4CE1-9D1B-3175234BA61A}" type="datetimeFigureOut">
              <a:rPr lang="zh-CN" altLang="en-US" smtClean="0"/>
              <a:t>2024/10/21</a:t>
            </a:fld>
            <a:endParaRPr lang="zh-CN" altLang="en-US"/>
          </a:p>
        </p:txBody>
      </p:sp>
      <p:sp>
        <p:nvSpPr>
          <p:cNvPr id="6" name="Footer Placeholder 5">
            <a:extLst>
              <a:ext uri="{FF2B5EF4-FFF2-40B4-BE49-F238E27FC236}">
                <a16:creationId xmlns:a16="http://schemas.microsoft.com/office/drawing/2014/main" id="{FC24019B-3764-1AE1-7F1A-FDD9C21ACBA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D2127D9-BC8C-6D01-3207-8C1D78645054}"/>
              </a:ext>
            </a:extLst>
          </p:cNvPr>
          <p:cNvSpPr>
            <a:spLocks noGrp="1"/>
          </p:cNvSpPr>
          <p:nvPr>
            <p:ph type="sldNum" sz="quarter" idx="12"/>
          </p:nvPr>
        </p:nvSpPr>
        <p:spPr/>
        <p:txBody>
          <a:body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35274074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99822-43C8-0B7E-2FF6-9FDB458D960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B250FC7-4741-C5FC-D16F-6B1E2AC5851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922E950-3227-4AC9-4E45-4F1D16017703}"/>
              </a:ext>
            </a:extLst>
          </p:cNvPr>
          <p:cNvSpPr>
            <a:spLocks noGrp="1"/>
          </p:cNvSpPr>
          <p:nvPr>
            <p:ph type="dt" sz="half" idx="10"/>
          </p:nvPr>
        </p:nvSpPr>
        <p:spPr/>
        <p:txBody>
          <a:bodyPr/>
          <a:lstStyle/>
          <a:p>
            <a:fld id="{D0B94CDB-4B47-41ED-90B7-19A8877E9CC7}"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FA88403C-17AA-5A02-D552-D77982C4565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131CFAE-B656-8C4D-923E-A853B987F20E}"/>
              </a:ext>
            </a:extLst>
          </p:cNvPr>
          <p:cNvSpPr>
            <a:spLocks noGrp="1"/>
          </p:cNvSpPr>
          <p:nvPr>
            <p:ph type="sldNum" sz="quarter" idx="12"/>
          </p:nvPr>
        </p:nvSpPr>
        <p:spPr/>
        <p:txBody>
          <a:body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618594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6FF1F-FF61-BBD6-8A96-CE375111F3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Text Placeholder 2">
            <a:extLst>
              <a:ext uri="{FF2B5EF4-FFF2-40B4-BE49-F238E27FC236}">
                <a16:creationId xmlns:a16="http://schemas.microsoft.com/office/drawing/2014/main" id="{F963A30A-CA30-6939-F770-C599E3374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F097022D-A970-872B-FE50-D8AB6FFA8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449F2D-940A-4CE1-9D1B-3175234BA61A}"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3686C2F5-693D-BB0C-DEC6-DC4728DE4B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3D6AB93B-F3FA-298C-898A-7AA38EBE0D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B46182-EC97-40EF-9A97-AA4DAA698205}" type="slidenum">
              <a:rPr lang="zh-CN" altLang="en-US" smtClean="0"/>
              <a:t>‹#›</a:t>
            </a:fld>
            <a:endParaRPr lang="zh-CN" altLang="en-US"/>
          </a:p>
        </p:txBody>
      </p:sp>
    </p:spTree>
    <p:extLst>
      <p:ext uri="{BB962C8B-B14F-4D97-AF65-F5344CB8AC3E}">
        <p14:creationId xmlns:p14="http://schemas.microsoft.com/office/powerpoint/2010/main" val="1299187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B7FDD-E368-579E-CEA2-C64A5C77A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ED65F32-29CE-433E-20AB-6622B6FBA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7C0A118-A70F-136E-18B9-F608B71E8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E2FB97-35C9-4304-9F4E-9A500CBABA43}"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8A7C6900-7AD5-EFD8-2FD0-5D14F0200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E145733E-0779-0560-4487-0AD52AEAA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70AC97-0FF5-410F-95FA-C257FCAF6984}" type="slidenum">
              <a:rPr lang="zh-CN" altLang="en-US" smtClean="0"/>
              <a:t>‹#›</a:t>
            </a:fld>
            <a:endParaRPr lang="zh-CN" altLang="en-US"/>
          </a:p>
        </p:txBody>
      </p:sp>
    </p:spTree>
    <p:extLst>
      <p:ext uri="{BB962C8B-B14F-4D97-AF65-F5344CB8AC3E}">
        <p14:creationId xmlns:p14="http://schemas.microsoft.com/office/powerpoint/2010/main" val="718349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546003-1622-3DA8-594F-2DDFEB116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56B4EDF-C271-D53F-BE53-8BC3CC989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0A8B6B-9E7E-4635-0D46-0DCD98C9B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3EF49F-4F9F-4C06-9262-08CFAACA6162}"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BB9A3ECC-952B-F20C-9392-D16CFE39B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4C2315F0-A6DC-557C-7750-E123ACF75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301CBB-8FC4-43F6-AA0B-4F92F92C6519}" type="slidenum">
              <a:rPr lang="zh-CN" altLang="en-US" smtClean="0"/>
              <a:t>‹#›</a:t>
            </a:fld>
            <a:endParaRPr lang="zh-CN" altLang="en-US"/>
          </a:p>
        </p:txBody>
      </p:sp>
    </p:spTree>
    <p:extLst>
      <p:ext uri="{BB962C8B-B14F-4D97-AF65-F5344CB8AC3E}">
        <p14:creationId xmlns:p14="http://schemas.microsoft.com/office/powerpoint/2010/main" val="22646288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0E371C-1FC4-F7BD-C6F2-4BE78C3570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2B2CF8C-EC5D-50FE-D2EE-70F6CF3326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B2F15BC-BD6F-E3D7-0DF2-0845BACB9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CC6C-79A8-42B8-9F42-6D6DB6695B9D}"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2019F835-02B3-6987-ED97-789DC90492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D35AE483-C6AA-0F3E-9A98-4ADBD063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DC0D66-3573-4ACA-B4BA-66CFBA397D8B}" type="slidenum">
              <a:rPr lang="zh-CN" altLang="en-US" smtClean="0"/>
              <a:t>‹#›</a:t>
            </a:fld>
            <a:endParaRPr lang="zh-CN" altLang="en-US"/>
          </a:p>
        </p:txBody>
      </p:sp>
    </p:spTree>
    <p:extLst>
      <p:ext uri="{BB962C8B-B14F-4D97-AF65-F5344CB8AC3E}">
        <p14:creationId xmlns:p14="http://schemas.microsoft.com/office/powerpoint/2010/main" val="35031610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B7F9D-8264-0D94-89F5-EBF137383C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4A33869-798C-CAA6-9E03-079A61087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19C1EFA-A5EF-10FA-1074-BA71F691A0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445B53-E6D6-4122-90CA-F0F854D31ABF}"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58E0CCA3-8755-BC18-1879-33EA3BDCD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A72781BB-9341-EDA3-4DCA-759CE5CDA9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22328E-8AF0-4DF2-848E-A44AAA120E26}" type="slidenum">
              <a:rPr lang="zh-CN" altLang="en-US" smtClean="0"/>
              <a:t>‹#›</a:t>
            </a:fld>
            <a:endParaRPr lang="zh-CN" altLang="en-US"/>
          </a:p>
        </p:txBody>
      </p:sp>
    </p:spTree>
    <p:extLst>
      <p:ext uri="{BB962C8B-B14F-4D97-AF65-F5344CB8AC3E}">
        <p14:creationId xmlns:p14="http://schemas.microsoft.com/office/powerpoint/2010/main" val="14544594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81D36C-A5DD-412F-64C9-60CB64E34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CCD9E6A-7A66-B40B-78DB-1016FC499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240A378-7872-75F2-809F-8BB41435A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AFC565-E23C-4D82-A8A7-165D95278FAC}"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4E629C3C-C9E4-2D95-788A-42B87E129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2965E03D-96C2-D3D0-2EA4-16CE4B6C7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B03EDA-DF7A-4690-9F17-8EEF27EFCBC1}" type="slidenum">
              <a:rPr lang="zh-CN" altLang="en-US" smtClean="0"/>
              <a:t>‹#›</a:t>
            </a:fld>
            <a:endParaRPr lang="zh-CN" altLang="en-US"/>
          </a:p>
        </p:txBody>
      </p:sp>
    </p:spTree>
    <p:extLst>
      <p:ext uri="{BB962C8B-B14F-4D97-AF65-F5344CB8AC3E}">
        <p14:creationId xmlns:p14="http://schemas.microsoft.com/office/powerpoint/2010/main" val="416956288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0CDB53-FE00-CEF5-25C1-33F15B0C2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68D4D3-4A97-81A1-9F43-F8CBD459C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5A528B-08D1-2180-413B-3D53AE0A8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1B1992-9764-4AF2-AE5B-AE00D9B5A7EB}"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C35DA540-3B3B-CA53-EA64-389572584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DB80AF0D-44FA-2243-8376-3BB1E8B289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19867D-60C9-45B9-9C05-B3E3550C029B}" type="slidenum">
              <a:rPr lang="zh-CN" altLang="en-US" smtClean="0"/>
              <a:t>‹#›</a:t>
            </a:fld>
            <a:endParaRPr lang="zh-CN" altLang="en-US"/>
          </a:p>
        </p:txBody>
      </p:sp>
    </p:spTree>
    <p:extLst>
      <p:ext uri="{BB962C8B-B14F-4D97-AF65-F5344CB8AC3E}">
        <p14:creationId xmlns:p14="http://schemas.microsoft.com/office/powerpoint/2010/main" val="406174982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72BE4-7CDC-C8EE-8558-62E2927FAC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55E1D2D-4B45-673A-0D44-95F84DA9D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58DAF3A-D000-517C-1864-A4620E2189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B94CDB-4B47-41ED-90B7-19A8877E9CC7}" type="datetimeFigureOut">
              <a:rPr lang="zh-CN" altLang="en-US" smtClean="0"/>
              <a:t>2024/10/21</a:t>
            </a:fld>
            <a:endParaRPr lang="zh-CN" altLang="en-US"/>
          </a:p>
        </p:txBody>
      </p:sp>
      <p:sp>
        <p:nvSpPr>
          <p:cNvPr id="5" name="Footer Placeholder 4">
            <a:extLst>
              <a:ext uri="{FF2B5EF4-FFF2-40B4-BE49-F238E27FC236}">
                <a16:creationId xmlns:a16="http://schemas.microsoft.com/office/drawing/2014/main" id="{85C5A14B-334D-BE3F-75CF-BF88F94B2F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D2B41504-FD5E-1C5F-7D08-199AFC1E4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397947-D640-41DA-B46B-9A5CA2CB394D}" type="slidenum">
              <a:rPr lang="zh-CN" altLang="en-US" smtClean="0"/>
              <a:t>‹#›</a:t>
            </a:fld>
            <a:endParaRPr lang="zh-CN" altLang="en-US"/>
          </a:p>
        </p:txBody>
      </p:sp>
    </p:spTree>
    <p:extLst>
      <p:ext uri="{BB962C8B-B14F-4D97-AF65-F5344CB8AC3E}">
        <p14:creationId xmlns:p14="http://schemas.microsoft.com/office/powerpoint/2010/main" val="391694255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1.xml"/><Relationship Id="rId7" Type="http://schemas.openxmlformats.org/officeDocument/2006/relationships/slideLayout" Target="../slideLayouts/slideLayout4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image" Target="../media/image7.svg"/><Relationship Id="rId4" Type="http://schemas.openxmlformats.org/officeDocument/2006/relationships/tags" Target="../tags/tag62.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67.xml"/><Relationship Id="rId7" Type="http://schemas.openxmlformats.org/officeDocument/2006/relationships/slideLayout" Target="../slideLayouts/slideLayout41.xml"/><Relationship Id="rId12" Type="http://schemas.openxmlformats.org/officeDocument/2006/relationships/hyperlink" Target="https://zh.wikipedia.org/wiki/%E4%BA%AE%E5%BA%A6" TargetMode="Externa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14.png"/><Relationship Id="rId5" Type="http://schemas.openxmlformats.org/officeDocument/2006/relationships/tags" Target="../tags/tag69.xml"/><Relationship Id="rId10" Type="http://schemas.openxmlformats.org/officeDocument/2006/relationships/image" Target="../media/image7.svg"/><Relationship Id="rId4" Type="http://schemas.openxmlformats.org/officeDocument/2006/relationships/tags" Target="../tags/tag68.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73.xml"/><Relationship Id="rId7" Type="http://schemas.openxmlformats.org/officeDocument/2006/relationships/slideLayout" Target="../slideLayouts/slideLayout4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10" Type="http://schemas.openxmlformats.org/officeDocument/2006/relationships/image" Target="../media/image7.svg"/><Relationship Id="rId4" Type="http://schemas.openxmlformats.org/officeDocument/2006/relationships/tags" Target="../tags/tag74.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79.xml"/><Relationship Id="rId7" Type="http://schemas.openxmlformats.org/officeDocument/2006/relationships/slideLayout" Target="../slideLayouts/slideLayout41.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10" Type="http://schemas.openxmlformats.org/officeDocument/2006/relationships/image" Target="../media/image7.svg"/><Relationship Id="rId4" Type="http://schemas.openxmlformats.org/officeDocument/2006/relationships/tags" Target="../tags/tag80.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85.xml"/><Relationship Id="rId7" Type="http://schemas.openxmlformats.org/officeDocument/2006/relationships/slideLayout" Target="../slideLayouts/slideLayout41.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10" Type="http://schemas.openxmlformats.org/officeDocument/2006/relationships/image" Target="../media/image7.svg"/><Relationship Id="rId4" Type="http://schemas.openxmlformats.org/officeDocument/2006/relationships/tags" Target="../tags/tag86.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91.xml"/><Relationship Id="rId7" Type="http://schemas.openxmlformats.org/officeDocument/2006/relationships/slideLayout" Target="../slideLayouts/slideLayout4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5.png"/><Relationship Id="rId5" Type="http://schemas.openxmlformats.org/officeDocument/2006/relationships/tags" Target="../tags/tag93.xml"/><Relationship Id="rId10" Type="http://schemas.openxmlformats.org/officeDocument/2006/relationships/image" Target="../media/image7.svg"/><Relationship Id="rId4" Type="http://schemas.openxmlformats.org/officeDocument/2006/relationships/tags" Target="../tags/tag92.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7.xml"/><Relationship Id="rId7" Type="http://schemas.openxmlformats.org/officeDocument/2006/relationships/slideLayout" Target="../slideLayouts/slideLayout4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10" Type="http://schemas.openxmlformats.org/officeDocument/2006/relationships/image" Target="../media/image7.svg"/><Relationship Id="rId4" Type="http://schemas.openxmlformats.org/officeDocument/2006/relationships/tags" Target="../tags/tag98.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03.xml"/><Relationship Id="rId7" Type="http://schemas.openxmlformats.org/officeDocument/2006/relationships/slideLayout" Target="../slideLayouts/slideLayout41.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10" Type="http://schemas.openxmlformats.org/officeDocument/2006/relationships/image" Target="../media/image7.svg"/><Relationship Id="rId4" Type="http://schemas.openxmlformats.org/officeDocument/2006/relationships/tags" Target="../tags/tag104.xml"/><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ags" Target="../tags/tag109.xml"/><Relationship Id="rId7" Type="http://schemas.openxmlformats.org/officeDocument/2006/relationships/image" Target="../media/image6.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18.xml"/><Relationship Id="rId5" Type="http://schemas.openxmlformats.org/officeDocument/2006/relationships/slideLayout" Target="../slideLayouts/slideLayout52.xml"/><Relationship Id="rId4" Type="http://schemas.openxmlformats.org/officeDocument/2006/relationships/tags" Target="../tags/tag110.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13.xml"/><Relationship Id="rId7" Type="http://schemas.openxmlformats.org/officeDocument/2006/relationships/image" Target="../media/image7.sv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6.png"/><Relationship Id="rId5" Type="http://schemas.openxmlformats.org/officeDocument/2006/relationships/notesSlide" Target="../notesSlides/notesSlide19.xml"/><Relationship Id="rId4"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16.xml"/><Relationship Id="rId7" Type="http://schemas.openxmlformats.org/officeDocument/2006/relationships/slideLayout" Target="../slideLayouts/slideLayout41.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6.png"/><Relationship Id="rId5" Type="http://schemas.openxmlformats.org/officeDocument/2006/relationships/tags" Target="../tags/tag118.xml"/><Relationship Id="rId10" Type="http://schemas.openxmlformats.org/officeDocument/2006/relationships/image" Target="../media/image7.svg"/><Relationship Id="rId4" Type="http://schemas.openxmlformats.org/officeDocument/2006/relationships/tags" Target="../tags/tag117.xm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22.xml"/><Relationship Id="rId7" Type="http://schemas.openxmlformats.org/officeDocument/2006/relationships/slideLayout" Target="../slideLayouts/slideLayout4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6.png"/><Relationship Id="rId5" Type="http://schemas.openxmlformats.org/officeDocument/2006/relationships/tags" Target="../tags/tag124.xml"/><Relationship Id="rId10" Type="http://schemas.openxmlformats.org/officeDocument/2006/relationships/image" Target="../media/image7.svg"/><Relationship Id="rId4" Type="http://schemas.openxmlformats.org/officeDocument/2006/relationships/tags" Target="../tags/tag123.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28.xml"/><Relationship Id="rId7" Type="http://schemas.openxmlformats.org/officeDocument/2006/relationships/slideLayout" Target="../slideLayouts/slideLayout41.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16.png"/><Relationship Id="rId5" Type="http://schemas.openxmlformats.org/officeDocument/2006/relationships/tags" Target="../tags/tag130.xml"/><Relationship Id="rId10" Type="http://schemas.openxmlformats.org/officeDocument/2006/relationships/image" Target="../media/image7.svg"/><Relationship Id="rId4" Type="http://schemas.openxmlformats.org/officeDocument/2006/relationships/tags" Target="../tags/tag129.xml"/><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34.xml"/><Relationship Id="rId7" Type="http://schemas.openxmlformats.org/officeDocument/2006/relationships/image" Target="../media/image7.sv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6.png"/><Relationship Id="rId5" Type="http://schemas.openxmlformats.org/officeDocument/2006/relationships/notesSlide" Target="../notesSlides/notesSlide23.xml"/><Relationship Id="rId4"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37.xml"/><Relationship Id="rId7" Type="http://schemas.openxmlformats.org/officeDocument/2006/relationships/image" Target="../media/image7.sv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6.png"/><Relationship Id="rId5" Type="http://schemas.openxmlformats.org/officeDocument/2006/relationships/notesSlide" Target="../notesSlides/notesSlide24.xml"/><Relationship Id="rId4"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0.xml"/><Relationship Id="rId7" Type="http://schemas.openxmlformats.org/officeDocument/2006/relationships/image" Target="../media/image7.sv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6.png"/><Relationship Id="rId5" Type="http://schemas.openxmlformats.org/officeDocument/2006/relationships/notesSlide" Target="../notesSlides/notesSlide25.xml"/><Relationship Id="rId4"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3.xml"/><Relationship Id="rId7" Type="http://schemas.openxmlformats.org/officeDocument/2006/relationships/image" Target="../media/image7.sv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6.png"/><Relationship Id="rId5" Type="http://schemas.openxmlformats.org/officeDocument/2006/relationships/notesSlide" Target="../notesSlides/notesSlide26.xml"/><Relationship Id="rId4"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6.xml"/><Relationship Id="rId7" Type="http://schemas.openxmlformats.org/officeDocument/2006/relationships/image" Target="../media/image7.sv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6.png"/><Relationship Id="rId5" Type="http://schemas.openxmlformats.org/officeDocument/2006/relationships/notesSlide" Target="../notesSlides/notesSlide27.xml"/><Relationship Id="rId4"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9.xml"/><Relationship Id="rId7" Type="http://schemas.openxmlformats.org/officeDocument/2006/relationships/image" Target="../media/image7.sv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6.png"/><Relationship Id="rId5" Type="http://schemas.openxmlformats.org/officeDocument/2006/relationships/notesSlide" Target="../notesSlides/notesSlide28.xml"/><Relationship Id="rId4"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8.png"/><Relationship Id="rId5" Type="http://schemas.openxmlformats.org/officeDocument/2006/relationships/notesSlide" Target="../notesSlides/notesSlide29.xml"/><Relationship Id="rId4"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3.cc0"/><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notesSlide" Target="../notesSlides/notesSlide3.xml"/><Relationship Id="rId17" Type="http://schemas.openxmlformats.org/officeDocument/2006/relationships/image" Target="../media/image7.svg"/><Relationship Id="rId2" Type="http://schemas.openxmlformats.org/officeDocument/2006/relationships/tags" Target="../tags/tag8.xml"/><Relationship Id="rId16" Type="http://schemas.openxmlformats.org/officeDocument/2006/relationships/image" Target="../media/image6.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slideLayout" Target="../slideLayouts/slideLayout25.xml"/><Relationship Id="rId5" Type="http://schemas.openxmlformats.org/officeDocument/2006/relationships/tags" Target="../tags/tag11.xml"/><Relationship Id="rId15" Type="http://schemas.openxmlformats.org/officeDocument/2006/relationships/image" Target="../media/image5.cc0"/><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4.cc0"/></Relationships>
</file>

<file path=ppt/slides/_rels/slide30.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notesSlide" Target="../notesSlides/notesSlide30.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63.xml"/><Relationship Id="rId5" Type="http://schemas.openxmlformats.org/officeDocument/2006/relationships/tags" Target="../tags/tag157.xml"/><Relationship Id="rId4" Type="http://schemas.openxmlformats.org/officeDocument/2006/relationships/tags" Target="../tags/tag156.xml"/></Relationships>
</file>

<file path=ppt/slides/_rels/slide31.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notesSlide" Target="../notesSlides/notesSlide31.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63.xml"/><Relationship Id="rId5" Type="http://schemas.openxmlformats.org/officeDocument/2006/relationships/tags" Target="../tags/tag162.xml"/><Relationship Id="rId4" Type="http://schemas.openxmlformats.org/officeDocument/2006/relationships/tags" Target="../tags/tag161.xml"/></Relationships>
</file>

<file path=ppt/slides/_rels/slide32.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slideLayout" Target="../slideLayouts/slideLayout69.xml"/><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176.xml"/><Relationship Id="rId1" Type="http://schemas.openxmlformats.org/officeDocument/2006/relationships/tags" Target="../tags/tag175.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9.xml"/><Relationship Id="rId7" Type="http://schemas.openxmlformats.org/officeDocument/2006/relationships/notesSlide" Target="../notesSlides/notesSlide34.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Layout" Target="../slideLayouts/slideLayout2.xml"/><Relationship Id="rId5" Type="http://schemas.openxmlformats.org/officeDocument/2006/relationships/tags" Target="../tags/tag181.xml"/><Relationship Id="rId10" Type="http://schemas.openxmlformats.org/officeDocument/2006/relationships/image" Target="../media/image19.png"/><Relationship Id="rId4" Type="http://schemas.openxmlformats.org/officeDocument/2006/relationships/tags" Target="../tags/tag180.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7.sv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3.cc0"/><Relationship Id="rId5" Type="http://schemas.openxmlformats.org/officeDocument/2006/relationships/tags" Target="../tags/tag21.xml"/><Relationship Id="rId10" Type="http://schemas.openxmlformats.org/officeDocument/2006/relationships/notesSlide" Target="../notesSlides/notesSlide4.xml"/><Relationship Id="rId4" Type="http://schemas.openxmlformats.org/officeDocument/2006/relationships/tags" Target="../tags/tag20.xml"/><Relationship Id="rId9" Type="http://schemas.openxmlformats.org/officeDocument/2006/relationships/slideLayout" Target="../slideLayouts/slideLayout25.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7.sv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3.cc0"/><Relationship Id="rId5" Type="http://schemas.openxmlformats.org/officeDocument/2006/relationships/tags" Target="../tags/tag29.xml"/><Relationship Id="rId15" Type="http://schemas.openxmlformats.org/officeDocument/2006/relationships/image" Target="../media/image10.png"/><Relationship Id="rId10" Type="http://schemas.openxmlformats.org/officeDocument/2006/relationships/notesSlide" Target="../notesSlides/notesSlide5.xml"/><Relationship Id="rId4" Type="http://schemas.openxmlformats.org/officeDocument/2006/relationships/tags" Target="../tags/tag28.xml"/><Relationship Id="rId9" Type="http://schemas.openxmlformats.org/officeDocument/2006/relationships/slideLayout" Target="../slideLayouts/slideLayout25.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7.sv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3.cc0"/><Relationship Id="rId5" Type="http://schemas.openxmlformats.org/officeDocument/2006/relationships/tags" Target="../tags/tag37.xml"/><Relationship Id="rId15" Type="http://schemas.openxmlformats.org/officeDocument/2006/relationships/image" Target="../media/image12.png"/><Relationship Id="rId10" Type="http://schemas.openxmlformats.org/officeDocument/2006/relationships/notesSlide" Target="../notesSlides/notesSlide6.xml"/><Relationship Id="rId4" Type="http://schemas.openxmlformats.org/officeDocument/2006/relationships/tags" Target="../tags/tag36.xml"/><Relationship Id="rId9" Type="http://schemas.openxmlformats.org/officeDocument/2006/relationships/slideLayout" Target="../slideLayouts/slideLayout25.xml"/><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43.xml"/><Relationship Id="rId7" Type="http://schemas.openxmlformats.org/officeDocument/2006/relationships/slideLayout" Target="../slideLayouts/slideLayout4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3.png"/><Relationship Id="rId5" Type="http://schemas.openxmlformats.org/officeDocument/2006/relationships/tags" Target="../tags/tag45.xml"/><Relationship Id="rId10" Type="http://schemas.openxmlformats.org/officeDocument/2006/relationships/image" Target="../media/image7.svg"/><Relationship Id="rId4" Type="http://schemas.openxmlformats.org/officeDocument/2006/relationships/tags" Target="../tags/tag44.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49.xml"/><Relationship Id="rId7" Type="http://schemas.openxmlformats.org/officeDocument/2006/relationships/slideLayout" Target="../slideLayouts/slideLayout41.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7.svg"/><Relationship Id="rId4" Type="http://schemas.openxmlformats.org/officeDocument/2006/relationships/tags" Target="../tags/tag50.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55.xml"/><Relationship Id="rId7" Type="http://schemas.openxmlformats.org/officeDocument/2006/relationships/slideLayout" Target="../slideLayouts/slideLayout4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10" Type="http://schemas.openxmlformats.org/officeDocument/2006/relationships/image" Target="../media/image7.svg"/><Relationship Id="rId4" Type="http://schemas.openxmlformats.org/officeDocument/2006/relationships/tags" Target="../tags/tag56.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46" name="shape 45">
            <a:extLst>
              <a:ext uri="{FF2B5EF4-FFF2-40B4-BE49-F238E27FC236}">
                <a16:creationId xmlns:a16="http://schemas.microsoft.com/office/drawing/2014/main" id="{7325E6C7-6BCD-FCFC-9C24-E8E3B58967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0" y="0"/>
            <a:ext cx="12192000" cy="6868229"/>
          </a:xfrm>
          <a:prstGeom prst="rect">
            <a:avLst/>
          </a:prstGeom>
        </p:spPr>
      </p:pic>
      <p:sp>
        <p:nvSpPr>
          <p:cNvPr id="50" name="任意多边形: 形状 49">
            <a:extLst>
              <a:ext uri="{FF2B5EF4-FFF2-40B4-BE49-F238E27FC236}">
                <a16:creationId xmlns:a16="http://schemas.microsoft.com/office/drawing/2014/main" id="{BE009510-BEC5-D1AC-3357-903D58DC60BB}"/>
              </a:ext>
            </a:extLst>
          </p:cNvPr>
          <p:cNvSpPr/>
          <p:nvPr/>
        </p:nvSpPr>
        <p:spPr>
          <a:xfrm rot="1152623">
            <a:off x="6366684" y="2164931"/>
            <a:ext cx="1053817" cy="5005812"/>
          </a:xfrm>
          <a:custGeom>
            <a:avLst/>
            <a:gdLst>
              <a:gd name="connsiteX0" fmla="*/ 718254 w 1053817"/>
              <a:gd name="connsiteY0" fmla="*/ 0 h 5005812"/>
              <a:gd name="connsiteX1" fmla="*/ 1053817 w 1053817"/>
              <a:gd name="connsiteY1" fmla="*/ 0 h 5005812"/>
              <a:gd name="connsiteX2" fmla="*/ 1053817 w 1053817"/>
              <a:gd name="connsiteY2" fmla="*/ 4638620 h 5005812"/>
              <a:gd name="connsiteX3" fmla="*/ 0 w 1053817"/>
              <a:gd name="connsiteY3" fmla="*/ 5005812 h 5005812"/>
              <a:gd name="connsiteX4" fmla="*/ 0 w 1053817"/>
              <a:gd name="connsiteY4" fmla="*/ 4997267 h 5005812"/>
              <a:gd name="connsiteX5" fmla="*/ 279025 w 1053817"/>
              <a:gd name="connsiteY5" fmla="*/ 4900043 h 5005812"/>
              <a:gd name="connsiteX6" fmla="*/ 659778 w 1053817"/>
              <a:gd name="connsiteY6" fmla="*/ 4400724 h 500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17" h="5005812">
                <a:moveTo>
                  <a:pt x="718254" y="0"/>
                </a:moveTo>
                <a:lnTo>
                  <a:pt x="1053817" y="0"/>
                </a:lnTo>
                <a:lnTo>
                  <a:pt x="1053817" y="4638620"/>
                </a:lnTo>
                <a:lnTo>
                  <a:pt x="0" y="5005812"/>
                </a:lnTo>
                <a:lnTo>
                  <a:pt x="0" y="4997267"/>
                </a:lnTo>
                <a:lnTo>
                  <a:pt x="279025" y="4900043"/>
                </a:lnTo>
                <a:cubicBezTo>
                  <a:pt x="503439" y="4821849"/>
                  <a:pt x="656744" y="4620642"/>
                  <a:pt x="659778" y="4400724"/>
                </a:cubicBezTo>
                <a:close/>
              </a:path>
            </a:pathLst>
          </a:custGeom>
          <a:gradFill>
            <a:gsLst>
              <a:gs pos="23000">
                <a:schemeClr val="accent1">
                  <a:alpha val="20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0BD871BC-4134-1D8F-D1FB-1E80969EF62D}"/>
              </a:ext>
            </a:extLst>
          </p:cNvPr>
          <p:cNvSpPr/>
          <p:nvPr/>
        </p:nvSpPr>
        <p:spPr>
          <a:xfrm>
            <a:off x="-12359" y="762000"/>
            <a:ext cx="8413409" cy="6087931"/>
          </a:xfrm>
          <a:custGeom>
            <a:avLst/>
            <a:gdLst>
              <a:gd name="connsiteX0" fmla="*/ 0 w 7563895"/>
              <a:gd name="connsiteY0" fmla="*/ 0 h 5727184"/>
              <a:gd name="connsiteX1" fmla="*/ 7067152 w 7563895"/>
              <a:gd name="connsiteY1" fmla="*/ 0 h 5727184"/>
              <a:gd name="connsiteX2" fmla="*/ 7538104 w 7563895"/>
              <a:gd name="connsiteY2" fmla="*/ 626945 h 5727184"/>
              <a:gd name="connsiteX3" fmla="*/ 5879933 w 7563895"/>
              <a:gd name="connsiteY3" fmla="*/ 5401467 h 5727184"/>
              <a:gd name="connsiteX4" fmla="*/ 5408981 w 7563895"/>
              <a:gd name="connsiteY4" fmla="*/ 5727184 h 5727184"/>
              <a:gd name="connsiteX5" fmla="*/ 0 w 7563895"/>
              <a:gd name="connsiteY5" fmla="*/ 5727184 h 572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895" h="5727184">
                <a:moveTo>
                  <a:pt x="0" y="0"/>
                </a:moveTo>
                <a:lnTo>
                  <a:pt x="7067152" y="0"/>
                </a:lnTo>
                <a:cubicBezTo>
                  <a:pt x="7405919" y="0"/>
                  <a:pt x="7645084" y="318635"/>
                  <a:pt x="7538104" y="626945"/>
                </a:cubicBezTo>
                <a:lnTo>
                  <a:pt x="5879933" y="5401467"/>
                </a:lnTo>
                <a:cubicBezTo>
                  <a:pt x="5812303" y="5595894"/>
                  <a:pt x="5622632" y="5727184"/>
                  <a:pt x="5408981" y="5727184"/>
                </a:cubicBezTo>
                <a:lnTo>
                  <a:pt x="0" y="5727184"/>
                </a:lnTo>
                <a:close/>
              </a:path>
            </a:pathLst>
          </a:custGeom>
          <a:solidFill>
            <a:schemeClr val="bg1">
              <a:alpha val="80000"/>
            </a:schemeClr>
          </a:solidFill>
          <a:ln w="25741"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4CE5FDE0-833E-DA85-F8B6-5EA5CC0A8306}"/>
              </a:ext>
            </a:extLst>
          </p:cNvPr>
          <p:cNvSpPr/>
          <p:nvPr/>
        </p:nvSpPr>
        <p:spPr>
          <a:xfrm rot="16200000">
            <a:off x="713833" y="3205129"/>
            <a:ext cx="2949267" cy="4376932"/>
          </a:xfrm>
          <a:custGeom>
            <a:avLst/>
            <a:gdLst>
              <a:gd name="connsiteX0" fmla="*/ 2949267 w 2949267"/>
              <a:gd name="connsiteY0" fmla="*/ 0 h 4376932"/>
              <a:gd name="connsiteX1" fmla="*/ 2948995 w 2949267"/>
              <a:gd name="connsiteY1" fmla="*/ 5958 h 4376932"/>
              <a:gd name="connsiteX2" fmla="*/ 2908965 w 2949267"/>
              <a:gd name="connsiteY2" fmla="*/ 105533 h 4376932"/>
              <a:gd name="connsiteX3" fmla="*/ 185714 w 2949267"/>
              <a:gd name="connsiteY3" fmla="*/ 4223238 h 4376932"/>
              <a:gd name="connsiteX4" fmla="*/ 67347 w 2949267"/>
              <a:gd name="connsiteY4" fmla="*/ 4337871 h 4376932"/>
              <a:gd name="connsiteX5" fmla="*/ 0 w 2949267"/>
              <a:gd name="connsiteY5" fmla="*/ 4376932 h 4376932"/>
              <a:gd name="connsiteX6" fmla="*/ 0 w 2949267"/>
              <a:gd name="connsiteY6" fmla="*/ 0 h 437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9267" h="4376932">
                <a:moveTo>
                  <a:pt x="2949267" y="0"/>
                </a:moveTo>
                <a:lnTo>
                  <a:pt x="2948995" y="5958"/>
                </a:lnTo>
                <a:cubicBezTo>
                  <a:pt x="2944006" y="38920"/>
                  <a:pt x="2930926" y="72296"/>
                  <a:pt x="2908965" y="105533"/>
                </a:cubicBezTo>
                <a:lnTo>
                  <a:pt x="185714" y="4223238"/>
                </a:lnTo>
                <a:cubicBezTo>
                  <a:pt x="157946" y="4265158"/>
                  <a:pt x="117652" y="4303675"/>
                  <a:pt x="67347" y="4337871"/>
                </a:cubicBezTo>
                <a:lnTo>
                  <a:pt x="0" y="4376932"/>
                </a:lnTo>
                <a:lnTo>
                  <a:pt x="0" y="0"/>
                </a:lnTo>
                <a:close/>
              </a:path>
            </a:pathLst>
          </a:custGeom>
          <a:gradFill>
            <a:gsLst>
              <a:gs pos="38000">
                <a:schemeClr val="accent1"/>
              </a:gs>
              <a:gs pos="100000">
                <a:schemeClr val="accent3"/>
              </a:gs>
            </a:gsLst>
            <a:lin ang="16200000" scaled="1"/>
          </a:gradFill>
          <a:ln w="25741" cap="flat">
            <a:noFill/>
            <a:prstDash val="solid"/>
            <a:miter/>
          </a:ln>
        </p:spPr>
        <p:txBody>
          <a:bodyPr wrap="square" rtlCol="0" anchor="ctr">
            <a:noAutofit/>
          </a:bodyPr>
          <a:lstStyle/>
          <a:p>
            <a:endParaRPr lang="zh-CN" altLang="en-US"/>
          </a:p>
        </p:txBody>
      </p:sp>
      <p:pic>
        <p:nvPicPr>
          <p:cNvPr id="76" name="shape 75">
            <a:extLst>
              <a:ext uri="{FF2B5EF4-FFF2-40B4-BE49-F238E27FC236}">
                <a16:creationId xmlns:a16="http://schemas.microsoft.com/office/drawing/2014/main" id="{A6D37D2C-EFC8-8F0F-E96B-392B3826927E}"/>
              </a:ext>
            </a:extLst>
          </p:cNvPr>
          <p:cNvPicPr>
            <a:picLocks noChangeAspect="1"/>
          </p:cNvPicPr>
          <p:nvPr/>
        </p:nvPicPr>
        <p:blipFill rotWithShape="1">
          <a:blip r:embed="rId9">
            <a:alphaModFix amt="60000"/>
            <a:duotone>
              <a:schemeClr val="accent3">
                <a:shade val="45000"/>
                <a:satMod val="135000"/>
              </a:schemeClr>
              <a:prstClr val="white"/>
            </a:duotone>
            <a:extLst>
              <a:ext uri="{28A0092B-C50C-407E-A947-70E740481C1C}">
                <a14:useLocalDpi xmlns:a14="http://schemas.microsoft.com/office/drawing/2010/main" val="0"/>
              </a:ext>
            </a:extLst>
          </a:blip>
          <a:srcRect l="50000" t="3213"/>
          <a:stretch/>
        </p:blipFill>
        <p:spPr>
          <a:xfrm rot="18205182">
            <a:off x="2109823" y="1938309"/>
            <a:ext cx="685260" cy="6358345"/>
          </a:xfrm>
          <a:custGeom>
            <a:avLst/>
            <a:gdLst>
              <a:gd name="connsiteX0" fmla="*/ 685260 w 685260"/>
              <a:gd name="connsiteY0" fmla="*/ 0 h 6358345"/>
              <a:gd name="connsiteX1" fmla="*/ 685260 w 685260"/>
              <a:gd name="connsiteY1" fmla="*/ 6358345 h 6358345"/>
              <a:gd name="connsiteX2" fmla="*/ 0 w 685260"/>
              <a:gd name="connsiteY2" fmla="*/ 6358345 h 6358345"/>
              <a:gd name="connsiteX3" fmla="*/ 0 w 685260"/>
              <a:gd name="connsiteY3" fmla="*/ 452184 h 6358345"/>
            </a:gdLst>
            <a:ahLst/>
            <a:cxnLst>
              <a:cxn ang="0">
                <a:pos x="connsiteX0" y="connsiteY0"/>
              </a:cxn>
              <a:cxn ang="0">
                <a:pos x="connsiteX1" y="connsiteY1"/>
              </a:cxn>
              <a:cxn ang="0">
                <a:pos x="connsiteX2" y="connsiteY2"/>
              </a:cxn>
              <a:cxn ang="0">
                <a:pos x="connsiteX3" y="connsiteY3"/>
              </a:cxn>
            </a:cxnLst>
            <a:rect l="l" t="t" r="r" b="b"/>
            <a:pathLst>
              <a:path w="685260" h="6358345">
                <a:moveTo>
                  <a:pt x="685260" y="0"/>
                </a:moveTo>
                <a:lnTo>
                  <a:pt x="685260" y="6358345"/>
                </a:lnTo>
                <a:lnTo>
                  <a:pt x="0" y="6358345"/>
                </a:lnTo>
                <a:lnTo>
                  <a:pt x="0" y="452184"/>
                </a:lnTo>
                <a:close/>
              </a:path>
            </a:pathLst>
          </a:custGeom>
        </p:spPr>
      </p:pic>
      <p:sp>
        <p:nvSpPr>
          <p:cNvPr id="39" name="Text1">
            <a:extLst>
              <a:ext uri="{FF2B5EF4-FFF2-40B4-BE49-F238E27FC236}">
                <a16:creationId xmlns:a16="http://schemas.microsoft.com/office/drawing/2014/main" id="{88E89C4E-2A78-DC70-6F1F-59BEF8F265A2}"/>
              </a:ext>
            </a:extLst>
          </p:cNvPr>
          <p:cNvSpPr txBox="1"/>
          <p:nvPr>
            <p:custDataLst>
              <p:tags r:id="rId2"/>
            </p:custDataLst>
          </p:nvPr>
        </p:nvSpPr>
        <p:spPr>
          <a:xfrm>
            <a:off x="665680" y="3549637"/>
            <a:ext cx="3976681" cy="546504"/>
          </a:xfrm>
          <a:prstGeom prst="rect">
            <a:avLst/>
          </a:prstGeom>
          <a:noFill/>
        </p:spPr>
        <p:txBody>
          <a:bodyPr wrap="square" lIns="0" tIns="0" rIns="0" bIns="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chemeClr val="bg2"/>
                </a:solidFill>
                <a:latin typeface="隶书" panose="02010509060101010101" pitchFamily="49" charset="-122"/>
                <a:ea typeface="隶书" panose="02010509060101010101" pitchFamily="49" charset="-122"/>
              </a:rPr>
              <a:t>Paper Reading and Sharing</a:t>
            </a:r>
          </a:p>
        </p:txBody>
      </p:sp>
      <p:sp>
        <p:nvSpPr>
          <p:cNvPr id="40" name="Text2">
            <a:extLst>
              <a:ext uri="{FF2B5EF4-FFF2-40B4-BE49-F238E27FC236}">
                <a16:creationId xmlns:a16="http://schemas.microsoft.com/office/drawing/2014/main" id="{7E336E32-EDB9-DD35-BD2D-4C67FFB9D2D0}"/>
              </a:ext>
            </a:extLst>
          </p:cNvPr>
          <p:cNvSpPr txBox="1"/>
          <p:nvPr>
            <p:custDataLst>
              <p:tags r:id="rId3"/>
            </p:custDataLst>
          </p:nvPr>
        </p:nvSpPr>
        <p:spPr>
          <a:xfrm>
            <a:off x="660020" y="1148316"/>
            <a:ext cx="6591385" cy="2109379"/>
          </a:xfrm>
          <a:prstGeom prst="rect">
            <a:avLst/>
          </a:prstGeom>
          <a:noFill/>
          <a:effectLst>
            <a:outerShdw blurRad="152400" dist="38100" sx="102000" sy="102000" algn="ctr" rotWithShape="0">
              <a:schemeClr val="accent1">
                <a:alpha val="40000"/>
              </a:schemeClr>
            </a:outerShdw>
          </a:effectLst>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ctr"/>
            <a:r>
              <a:rPr lang="zh-CN" altLang="en-US" sz="7200" b="1">
                <a:latin typeface="楷体" panose="02010609060101010101" pitchFamily="49" charset="-122"/>
                <a:ea typeface="楷体" panose="02010609060101010101" pitchFamily="49" charset="-122"/>
              </a:rPr>
              <a:t>论文阅读分享</a:t>
            </a:r>
            <a:endParaRPr lang="zh-CN" altLang="en-US" sz="7200" b="1" dirty="0">
              <a:latin typeface="楷体" panose="02010609060101010101" pitchFamily="49" charset="-122"/>
              <a:ea typeface="楷体" panose="02010609060101010101" pitchFamily="49" charset="-122"/>
            </a:endParaRPr>
          </a:p>
        </p:txBody>
      </p:sp>
      <p:sp>
        <p:nvSpPr>
          <p:cNvPr id="68" name="任意多边形: 形状 67">
            <a:extLst>
              <a:ext uri="{FF2B5EF4-FFF2-40B4-BE49-F238E27FC236}">
                <a16:creationId xmlns:a16="http://schemas.microsoft.com/office/drawing/2014/main" id="{40298346-C85D-E6C8-7035-01DACE03C609}"/>
              </a:ext>
            </a:extLst>
          </p:cNvPr>
          <p:cNvSpPr/>
          <p:nvPr/>
        </p:nvSpPr>
        <p:spPr>
          <a:xfrm rot="16200000">
            <a:off x="685855" y="3421633"/>
            <a:ext cx="2748383" cy="4144811"/>
          </a:xfrm>
          <a:custGeom>
            <a:avLst/>
            <a:gdLst>
              <a:gd name="connsiteX0" fmla="*/ 2748383 w 2748383"/>
              <a:gd name="connsiteY0" fmla="*/ 0 h 4144811"/>
              <a:gd name="connsiteX1" fmla="*/ 33498 w 2748383"/>
              <a:gd name="connsiteY1" fmla="*/ 4105054 h 4144811"/>
              <a:gd name="connsiteX2" fmla="*/ 0 w 2748383"/>
              <a:gd name="connsiteY2" fmla="*/ 4144811 h 4144811"/>
              <a:gd name="connsiteX3" fmla="*/ 1 w 2748383"/>
              <a:gd name="connsiteY3" fmla="*/ 0 h 4144811"/>
            </a:gdLst>
            <a:ahLst/>
            <a:cxnLst>
              <a:cxn ang="0">
                <a:pos x="connsiteX0" y="connsiteY0"/>
              </a:cxn>
              <a:cxn ang="0">
                <a:pos x="connsiteX1" y="connsiteY1"/>
              </a:cxn>
              <a:cxn ang="0">
                <a:pos x="connsiteX2" y="connsiteY2"/>
              </a:cxn>
              <a:cxn ang="0">
                <a:pos x="connsiteX3" y="connsiteY3"/>
              </a:cxn>
            </a:cxnLst>
            <a:rect l="l" t="t" r="r" b="b"/>
            <a:pathLst>
              <a:path w="2748383" h="4144811">
                <a:moveTo>
                  <a:pt x="2748383" y="0"/>
                </a:moveTo>
                <a:lnTo>
                  <a:pt x="33498" y="4105054"/>
                </a:lnTo>
                <a:lnTo>
                  <a:pt x="0" y="4144811"/>
                </a:lnTo>
                <a:lnTo>
                  <a:pt x="1" y="0"/>
                </a:lnTo>
                <a:close/>
              </a:path>
            </a:pathLst>
          </a:custGeom>
          <a:solidFill>
            <a:schemeClr val="accent3">
              <a:alpha val="90000"/>
            </a:schemeClr>
          </a:solidFill>
          <a:ln w="25741" cap="flat">
            <a:noFill/>
            <a:prstDash val="solid"/>
            <a:miter/>
          </a:ln>
        </p:spPr>
        <p:txBody>
          <a:bodyPr wrap="square" rtlCol="0" anchor="ctr">
            <a:noAutofit/>
          </a:bodyPr>
          <a:lstStyle/>
          <a:p>
            <a:endParaRPr lang="zh-CN" altLang="en-US"/>
          </a:p>
        </p:txBody>
      </p:sp>
      <p:sp>
        <p:nvSpPr>
          <p:cNvPr id="42" name="Text3">
            <a:extLst>
              <a:ext uri="{FF2B5EF4-FFF2-40B4-BE49-F238E27FC236}">
                <a16:creationId xmlns:a16="http://schemas.microsoft.com/office/drawing/2014/main" id="{3CF06FCD-D36B-9D90-566E-10F1DD038FE1}"/>
              </a:ext>
            </a:extLst>
          </p:cNvPr>
          <p:cNvSpPr txBox="1"/>
          <p:nvPr>
            <p:custDataLst>
              <p:tags r:id="rId4"/>
            </p:custDataLst>
          </p:nvPr>
        </p:nvSpPr>
        <p:spPr>
          <a:xfrm>
            <a:off x="1213151" y="5681923"/>
            <a:ext cx="1791159" cy="405251"/>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楷体" panose="02010609060101010101" pitchFamily="49" charset="-122"/>
                <a:ea typeface="楷体" panose="02010609060101010101" pitchFamily="49" charset="-122"/>
              </a:rPr>
              <a:t>TFboy</a:t>
            </a:r>
            <a:endParaRPr lang="en-US" dirty="0">
              <a:effectLst/>
              <a:latin typeface="楷体" panose="02010609060101010101" pitchFamily="49" charset="-122"/>
              <a:ea typeface="楷体" panose="02010609060101010101" pitchFamily="49" charset="-122"/>
            </a:endParaRPr>
          </a:p>
        </p:txBody>
      </p:sp>
      <p:sp>
        <p:nvSpPr>
          <p:cNvPr id="43" name="Text4">
            <a:extLst>
              <a:ext uri="{FF2B5EF4-FFF2-40B4-BE49-F238E27FC236}">
                <a16:creationId xmlns:a16="http://schemas.microsoft.com/office/drawing/2014/main" id="{87E5AE35-FE5D-F998-9534-2FBB9F8DE916}"/>
              </a:ext>
            </a:extLst>
          </p:cNvPr>
          <p:cNvSpPr txBox="1"/>
          <p:nvPr>
            <p:custDataLst>
              <p:tags r:id="rId5"/>
            </p:custDataLst>
          </p:nvPr>
        </p:nvSpPr>
        <p:spPr>
          <a:xfrm>
            <a:off x="1156842" y="6096000"/>
            <a:ext cx="1403640" cy="315959"/>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effectLst/>
                <a:latin typeface="楷体" panose="02010609060101010101" pitchFamily="49" charset="-122"/>
                <a:ea typeface="楷体" panose="02010609060101010101" pitchFamily="49" charset="-122"/>
                <a:sym typeface="+mn-ea"/>
              </a:rPr>
              <a:t>2024/8/</a:t>
            </a:r>
            <a:r>
              <a:rPr lang="en-US" altLang="zh-CN" sz="1400">
                <a:latin typeface="楷体" panose="02010609060101010101" pitchFamily="49" charset="-122"/>
                <a:ea typeface="楷体" panose="02010609060101010101" pitchFamily="49" charset="-122"/>
                <a:sym typeface="+mn-ea"/>
              </a:rPr>
              <a:t>30</a:t>
            </a:r>
            <a:endParaRPr lang="en-US" dirty="0">
              <a:effectLst/>
              <a:latin typeface="楷体" panose="02010609060101010101" pitchFamily="49" charset="-122"/>
              <a:ea typeface="楷体" panose="02010609060101010101" pitchFamily="49" charset="-122"/>
            </a:endParaRPr>
          </a:p>
        </p:txBody>
      </p:sp>
      <p:sp>
        <p:nvSpPr>
          <p:cNvPr id="86" name="任意多边形: 形状 85">
            <a:extLst>
              <a:ext uri="{FF2B5EF4-FFF2-40B4-BE49-F238E27FC236}">
                <a16:creationId xmlns:a16="http://schemas.microsoft.com/office/drawing/2014/main" id="{055889F8-1C07-E153-4211-9954FAC42720}"/>
              </a:ext>
            </a:extLst>
          </p:cNvPr>
          <p:cNvSpPr/>
          <p:nvPr/>
        </p:nvSpPr>
        <p:spPr>
          <a:xfrm rot="2134025">
            <a:off x="11069843" y="5272470"/>
            <a:ext cx="1414595" cy="1919850"/>
          </a:xfrm>
          <a:custGeom>
            <a:avLst/>
            <a:gdLst>
              <a:gd name="connsiteX0" fmla="*/ 521488 w 1414595"/>
              <a:gd name="connsiteY0" fmla="*/ 5720 h 1919850"/>
              <a:gd name="connsiteX1" fmla="*/ 530902 w 1414595"/>
              <a:gd name="connsiteY1" fmla="*/ 0 h 1919850"/>
              <a:gd name="connsiteX2" fmla="*/ 1414595 w 1414595"/>
              <a:gd name="connsiteY2" fmla="*/ 1235829 h 1919850"/>
              <a:gd name="connsiteX3" fmla="*/ 458004 w 1414595"/>
              <a:gd name="connsiteY3" fmla="*/ 1919850 h 1919850"/>
              <a:gd name="connsiteX4" fmla="*/ 430431 w 1414595"/>
              <a:gd name="connsiteY4" fmla="*/ 1899232 h 1919850"/>
              <a:gd name="connsiteX5" fmla="*/ 0 w 1414595"/>
              <a:gd name="connsiteY5" fmla="*/ 986521 h 1919850"/>
              <a:gd name="connsiteX6" fmla="*/ 521488 w 1414595"/>
              <a:gd name="connsiteY6" fmla="*/ 5720 h 19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595" h="1919850">
                <a:moveTo>
                  <a:pt x="521488" y="5720"/>
                </a:moveTo>
                <a:lnTo>
                  <a:pt x="530902" y="0"/>
                </a:lnTo>
                <a:lnTo>
                  <a:pt x="1414595" y="1235829"/>
                </a:lnTo>
                <a:lnTo>
                  <a:pt x="458004" y="1919850"/>
                </a:lnTo>
                <a:lnTo>
                  <a:pt x="430431" y="1899232"/>
                </a:lnTo>
                <a:cubicBezTo>
                  <a:pt x="167556" y="1682288"/>
                  <a:pt x="0" y="1353972"/>
                  <a:pt x="0" y="986521"/>
                </a:cubicBezTo>
                <a:cubicBezTo>
                  <a:pt x="0" y="578242"/>
                  <a:pt x="206860" y="218278"/>
                  <a:pt x="521488" y="5720"/>
                </a:cubicBezTo>
                <a:close/>
              </a:path>
            </a:pathLst>
          </a:custGeom>
          <a:gradFill flip="none" rotWithShape="1">
            <a:gsLst>
              <a:gs pos="0">
                <a:schemeClr val="accent1">
                  <a:alpha val="90000"/>
                </a:schemeClr>
              </a:gs>
              <a:gs pos="100000">
                <a:schemeClr val="accent2">
                  <a:alpha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2" name="任意多边形: 形状 81">
            <a:extLst>
              <a:ext uri="{FF2B5EF4-FFF2-40B4-BE49-F238E27FC236}">
                <a16:creationId xmlns:a16="http://schemas.microsoft.com/office/drawing/2014/main" id="{71717A8B-73C0-6AF4-EC21-E0AF9E911FC9}"/>
              </a:ext>
            </a:extLst>
          </p:cNvPr>
          <p:cNvSpPr/>
          <p:nvPr/>
        </p:nvSpPr>
        <p:spPr>
          <a:xfrm rot="670909">
            <a:off x="-149046" y="4820793"/>
            <a:ext cx="340797" cy="967331"/>
          </a:xfrm>
          <a:custGeom>
            <a:avLst/>
            <a:gdLst>
              <a:gd name="connsiteX0" fmla="*/ 0 w 340797"/>
              <a:gd name="connsiteY0" fmla="*/ 0 h 967331"/>
              <a:gd name="connsiteX1" fmla="*/ 59485 w 340797"/>
              <a:gd name="connsiteY1" fmla="*/ 32287 h 967331"/>
              <a:gd name="connsiteX2" fmla="*/ 340797 w 340797"/>
              <a:gd name="connsiteY2" fmla="*/ 561371 h 967331"/>
              <a:gd name="connsiteX3" fmla="*/ 231828 w 340797"/>
              <a:gd name="connsiteY3" fmla="*/ 918113 h 967331"/>
              <a:gd name="connsiteX4" fmla="*/ 191218 w 340797"/>
              <a:gd name="connsiteY4" fmla="*/ 967331 h 96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797" h="967331">
                <a:moveTo>
                  <a:pt x="0" y="0"/>
                </a:moveTo>
                <a:lnTo>
                  <a:pt x="59485" y="32287"/>
                </a:lnTo>
                <a:cubicBezTo>
                  <a:pt x="229209" y="146950"/>
                  <a:pt x="340797" y="341129"/>
                  <a:pt x="340797" y="561371"/>
                </a:cubicBezTo>
                <a:cubicBezTo>
                  <a:pt x="340797" y="693516"/>
                  <a:pt x="300625" y="816279"/>
                  <a:pt x="231828" y="918113"/>
                </a:cubicBezTo>
                <a:lnTo>
                  <a:pt x="191218" y="967331"/>
                </a:lnTo>
                <a:close/>
              </a:path>
            </a:pathLst>
          </a:custGeom>
          <a:gradFill flip="none" rotWithShape="1">
            <a:gsLst>
              <a:gs pos="0">
                <a:schemeClr val="accent1">
                  <a:alpha val="80000"/>
                </a:schemeClr>
              </a:gs>
              <a:gs pos="100000">
                <a:schemeClr val="accent2">
                  <a:alpha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320275376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9758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2698175"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现有方法的缺点</a:t>
            </a:r>
          </a:p>
        </p:txBody>
      </p:sp>
      <p:sp>
        <p:nvSpPr>
          <p:cNvPr id="11" name="文本框 10">
            <a:extLst>
              <a:ext uri="{FF2B5EF4-FFF2-40B4-BE49-F238E27FC236}">
                <a16:creationId xmlns:a16="http://schemas.microsoft.com/office/drawing/2014/main" id="{7F89000D-5791-374A-E17A-41FC9904740E}"/>
              </a:ext>
            </a:extLst>
          </p:cNvPr>
          <p:cNvSpPr txBox="1"/>
          <p:nvPr/>
        </p:nvSpPr>
        <p:spPr>
          <a:xfrm>
            <a:off x="920880" y="1632418"/>
            <a:ext cx="10204475" cy="3847207"/>
          </a:xfrm>
          <a:prstGeom prst="rect">
            <a:avLst/>
          </a:prstGeom>
          <a:noFill/>
        </p:spPr>
        <p:txBody>
          <a:bodyPr wrap="square" rtlCol="0">
            <a:spAutoFit/>
          </a:bodyPr>
          <a:lstStyle/>
          <a:p>
            <a:r>
              <a:rPr lang="zh-CN" altLang="en-US" sz="2400" dirty="0"/>
              <a:t>基于深度学习的方法 </a:t>
            </a:r>
            <a:r>
              <a:rPr lang="en-US" altLang="zh-CN" dirty="0"/>
              <a:t>(Deep Learning Based Approaches)</a:t>
            </a:r>
          </a:p>
          <a:p>
            <a:r>
              <a:rPr lang="en-US" altLang="zh-CN" dirty="0"/>
              <a:t>	</a:t>
            </a:r>
            <a:r>
              <a:rPr lang="en-US" altLang="zh-CN" sz="2000" dirty="0"/>
              <a:t>“This, however, manifests deficiency in the following aspects: 1) undermining the boundary transition to some extents, which corresponds to the high frequency components discarded by JPEG compression, therefore, increasing the difficulty to capture intrinsic feature representations of forgery manipulations; and 2) demanding diverse JPEG samples to relieve the mismatch of JPEG compression adopted between training and testing stages, which depends on heuristic selection of QFs.”</a:t>
            </a:r>
            <a:endParaRPr lang="en-US" altLang="zh-CN" dirty="0"/>
          </a:p>
          <a:p>
            <a:r>
              <a:rPr lang="en-US" altLang="zh-CN" sz="2000" dirty="0"/>
              <a:t>	 </a:t>
            </a:r>
          </a:p>
          <a:p>
            <a:r>
              <a:rPr lang="en-US" altLang="zh-CN" sz="2000" dirty="0"/>
              <a:t>	</a:t>
            </a:r>
            <a:r>
              <a:rPr lang="zh-CN" altLang="en-US" sz="2000" dirty="0"/>
              <a:t>然而，这表现出以下缺陷：</a:t>
            </a:r>
            <a:r>
              <a:rPr lang="en-US" altLang="zh-CN" sz="2000" dirty="0"/>
              <a:t>1) </a:t>
            </a:r>
            <a:r>
              <a:rPr lang="zh-CN" altLang="en-US" sz="2000" dirty="0"/>
              <a:t>在一定程度上削弱了边界过渡，这相当于 </a:t>
            </a:r>
            <a:r>
              <a:rPr lang="en-US" altLang="zh-CN" sz="2000" dirty="0"/>
              <a:t>JPEG </a:t>
            </a:r>
            <a:r>
              <a:rPr lang="zh-CN" altLang="en-US" sz="2000" dirty="0"/>
              <a:t>压缩丢弃高频分量，因此增加了捕捉伪造操作的</a:t>
            </a:r>
            <a:r>
              <a:rPr lang="zh-CN" altLang="en-US" sz="2000" dirty="0">
                <a:solidFill>
                  <a:srgbClr val="FF0000"/>
                </a:solidFill>
              </a:rPr>
              <a:t>内在特征</a:t>
            </a:r>
            <a:r>
              <a:rPr lang="zh-CN" altLang="en-US" sz="2000" dirty="0"/>
              <a:t>表示的难度；</a:t>
            </a:r>
            <a:r>
              <a:rPr lang="en-US" altLang="zh-CN" sz="2000" dirty="0"/>
              <a:t>2</a:t>
            </a:r>
            <a:r>
              <a:rPr lang="zh-CN" altLang="en-US" sz="2000" dirty="0"/>
              <a:t> 为了缓解训练和测试阶段 </a:t>
            </a:r>
            <a:r>
              <a:rPr lang="en-US" altLang="zh-CN" sz="2000" dirty="0"/>
              <a:t>JPEG </a:t>
            </a:r>
            <a:r>
              <a:rPr lang="zh-CN" altLang="en-US" sz="2000" dirty="0"/>
              <a:t>压缩操作不匹配的问题，需要收集大量不同 </a:t>
            </a:r>
            <a:r>
              <a:rPr lang="en-US" altLang="zh-CN" sz="2000" dirty="0"/>
              <a:t>QF </a:t>
            </a:r>
            <a:r>
              <a:rPr lang="zh-CN" altLang="en-US" sz="2000" dirty="0"/>
              <a:t>的 </a:t>
            </a:r>
            <a:r>
              <a:rPr lang="en-US" altLang="zh-CN" sz="2000" dirty="0"/>
              <a:t>JPEG </a:t>
            </a:r>
            <a:r>
              <a:rPr lang="zh-CN" altLang="en-US" sz="2000" dirty="0"/>
              <a:t>压缩图像。然而，这依赖于对 </a:t>
            </a:r>
            <a:r>
              <a:rPr lang="en-US" altLang="zh-CN" sz="2000" dirty="0"/>
              <a:t>QF </a:t>
            </a:r>
            <a:r>
              <a:rPr lang="zh-CN" altLang="en-US" sz="2000" dirty="0"/>
              <a:t>的启发式选择，且对于</a:t>
            </a:r>
            <a:r>
              <a:rPr lang="zh-CN" altLang="en-US" sz="2000" dirty="0">
                <a:solidFill>
                  <a:srgbClr val="FF0000"/>
                </a:solidFill>
              </a:rPr>
              <a:t>小型训练集</a:t>
            </a:r>
            <a:r>
              <a:rPr lang="zh-CN" altLang="en-US" sz="2000" dirty="0"/>
              <a:t>来说，很难获取足够多的 </a:t>
            </a:r>
            <a:r>
              <a:rPr lang="en-US" altLang="zh-CN" sz="2000" dirty="0"/>
              <a:t>JPEG </a:t>
            </a:r>
            <a:r>
              <a:rPr lang="zh-CN" altLang="en-US" sz="2000" dirty="0"/>
              <a:t>样本。</a:t>
            </a:r>
          </a:p>
        </p:txBody>
      </p:sp>
    </p:spTree>
    <p:custDataLst>
      <p:tags r:id="rId1"/>
    </p:custDataLst>
    <p:extLst>
      <p:ext uri="{BB962C8B-B14F-4D97-AF65-F5344CB8AC3E}">
        <p14:creationId xmlns:p14="http://schemas.microsoft.com/office/powerpoint/2010/main" val="2670805027"/>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9758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一些解释</a:t>
            </a:r>
          </a:p>
        </p:txBody>
      </p:sp>
      <p:pic>
        <p:nvPicPr>
          <p:cNvPr id="1026" name="Picture 2">
            <a:extLst>
              <a:ext uri="{FF2B5EF4-FFF2-40B4-BE49-F238E27FC236}">
                <a16:creationId xmlns:a16="http://schemas.microsoft.com/office/drawing/2014/main" id="{85A3513F-2867-D103-604A-12C7C10901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414" y="1448815"/>
            <a:ext cx="3507258" cy="314159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5814C32-30BC-709E-4827-93171B4560DA}"/>
              </a:ext>
            </a:extLst>
          </p:cNvPr>
          <p:cNvSpPr txBox="1"/>
          <p:nvPr/>
        </p:nvSpPr>
        <p:spPr>
          <a:xfrm>
            <a:off x="2072622" y="5011102"/>
            <a:ext cx="1571264" cy="646331"/>
          </a:xfrm>
          <a:prstGeom prst="rect">
            <a:avLst/>
          </a:prstGeom>
          <a:noFill/>
        </p:spPr>
        <p:txBody>
          <a:bodyPr wrap="none" rtlCol="0">
            <a:spAutoFit/>
          </a:bodyPr>
          <a:lstStyle/>
          <a:p>
            <a:r>
              <a:rPr lang="en-US" altLang="zh-CN" dirty="0"/>
              <a:t>Jpeg</a:t>
            </a:r>
            <a:r>
              <a:rPr lang="zh-CN" altLang="en-US" dirty="0"/>
              <a:t>压缩损耗</a:t>
            </a:r>
            <a:endParaRPr lang="en-US" altLang="zh-CN" dirty="0"/>
          </a:p>
          <a:p>
            <a:r>
              <a:rPr lang="zh-CN" altLang="en-US" dirty="0"/>
              <a:t>   从左至右</a:t>
            </a:r>
          </a:p>
        </p:txBody>
      </p:sp>
      <p:sp>
        <p:nvSpPr>
          <p:cNvPr id="12" name="文本框 11">
            <a:extLst>
              <a:ext uri="{FF2B5EF4-FFF2-40B4-BE49-F238E27FC236}">
                <a16:creationId xmlns:a16="http://schemas.microsoft.com/office/drawing/2014/main" id="{1BCABA07-663A-C0C5-9650-7707C8724BF6}"/>
              </a:ext>
            </a:extLst>
          </p:cNvPr>
          <p:cNvSpPr txBox="1"/>
          <p:nvPr/>
        </p:nvSpPr>
        <p:spPr>
          <a:xfrm>
            <a:off x="5664371" y="2172467"/>
            <a:ext cx="5567215" cy="2585323"/>
          </a:xfrm>
          <a:prstGeom prst="rect">
            <a:avLst/>
          </a:prstGeom>
          <a:noFill/>
        </p:spPr>
        <p:txBody>
          <a:bodyPr wrap="square" rtlCol="0">
            <a:spAutoFit/>
          </a:bodyPr>
          <a:lstStyle/>
          <a:p>
            <a:r>
              <a:rPr lang="zh-CN" altLang="en-US" b="0" i="0" dirty="0">
                <a:solidFill>
                  <a:srgbClr val="202122"/>
                </a:solidFill>
                <a:effectLst/>
                <a:highlight>
                  <a:srgbClr val="FFFFFF"/>
                </a:highlight>
                <a:latin typeface="Arial" panose="020B0604020202020204" pitchFamily="34" charset="0"/>
              </a:rPr>
              <a:t>人类眼睛在一个相对大范围区域，辨别</a:t>
            </a:r>
            <a:r>
              <a:rPr lang="zh-CN" altLang="en-US" b="0" i="0" u="none" strike="noStrike" dirty="0">
                <a:effectLst/>
                <a:highlight>
                  <a:srgbClr val="FFFFFF"/>
                </a:highlight>
                <a:latin typeface="Arial" panose="020B0604020202020204" pitchFamily="34" charset="0"/>
                <a:hlinkClick r:id="rId12" tooltip="亮度"/>
              </a:rPr>
              <a:t>亮度</a:t>
            </a:r>
            <a:r>
              <a:rPr lang="zh-CN" altLang="en-US" b="0" i="0" dirty="0">
                <a:solidFill>
                  <a:srgbClr val="202122"/>
                </a:solidFill>
                <a:effectLst/>
                <a:highlight>
                  <a:srgbClr val="FFFFFF"/>
                </a:highlight>
                <a:latin typeface="Arial" panose="020B0604020202020204" pitchFamily="34" charset="0"/>
              </a:rPr>
              <a:t>上细微差异是相当的好，但是在一个高频率亮度变动之确切强度的分辨上，却不是如此地好。</a:t>
            </a:r>
            <a:endParaRPr lang="en-US" altLang="zh-CN" b="0" i="0" dirty="0">
              <a:solidFill>
                <a:srgbClr val="202122"/>
              </a:solidFill>
              <a:effectLst/>
              <a:highlight>
                <a:srgbClr val="FFFFFF"/>
              </a:highlight>
              <a:latin typeface="Arial" panose="020B0604020202020204" pitchFamily="34" charset="0"/>
            </a:endParaRPr>
          </a:p>
          <a:p>
            <a:endParaRPr lang="en-US" altLang="zh-CN" dirty="0">
              <a:solidFill>
                <a:srgbClr val="202122"/>
              </a:solidFill>
              <a:highlight>
                <a:srgbClr val="FFFFFF"/>
              </a:highlight>
              <a:latin typeface="Arial" panose="020B0604020202020204" pitchFamily="34" charset="0"/>
            </a:endParaRPr>
          </a:p>
          <a:p>
            <a:r>
              <a:rPr lang="zh-CN" altLang="en-US" b="0" i="0" dirty="0">
                <a:solidFill>
                  <a:srgbClr val="202122"/>
                </a:solidFill>
                <a:effectLst/>
                <a:highlight>
                  <a:srgbClr val="FFFFFF"/>
                </a:highlight>
                <a:latin typeface="Arial" panose="020B0604020202020204" pitchFamily="34" charset="0"/>
              </a:rPr>
              <a:t>这个事实让我们能在高频率成分上极佳地降低信息的数量。</a:t>
            </a:r>
            <a:endParaRPr lang="en-US" altLang="zh-CN" b="0" i="0" dirty="0">
              <a:solidFill>
                <a:srgbClr val="202122"/>
              </a:solidFill>
              <a:effectLst/>
              <a:highlight>
                <a:srgbClr val="FFFFFF"/>
              </a:highlight>
              <a:latin typeface="Arial" panose="020B0604020202020204" pitchFamily="34" charset="0"/>
            </a:endParaRPr>
          </a:p>
          <a:p>
            <a:endParaRPr lang="en-US" altLang="zh-CN" dirty="0">
              <a:solidFill>
                <a:srgbClr val="202122"/>
              </a:solidFill>
              <a:highlight>
                <a:srgbClr val="FFFFFF"/>
              </a:highlight>
              <a:latin typeface="Arial" panose="020B0604020202020204" pitchFamily="34" charset="0"/>
            </a:endParaRPr>
          </a:p>
          <a:p>
            <a:r>
              <a:rPr lang="zh-CN" altLang="en-US" dirty="0">
                <a:solidFill>
                  <a:srgbClr val="202122"/>
                </a:solidFill>
                <a:highlight>
                  <a:srgbClr val="FFFFFF"/>
                </a:highlight>
                <a:latin typeface="Arial" panose="020B0604020202020204" pitchFamily="34" charset="0"/>
              </a:rPr>
              <a:t>这就是</a:t>
            </a:r>
            <a:r>
              <a:rPr lang="en-US" altLang="zh-CN" dirty="0">
                <a:solidFill>
                  <a:srgbClr val="202122"/>
                </a:solidFill>
                <a:highlight>
                  <a:srgbClr val="FFFFFF"/>
                </a:highlight>
                <a:latin typeface="Arial" panose="020B0604020202020204" pitchFamily="34" charset="0"/>
              </a:rPr>
              <a:t>jpeg</a:t>
            </a:r>
            <a:r>
              <a:rPr lang="zh-CN" altLang="en-US" dirty="0">
                <a:solidFill>
                  <a:srgbClr val="202122"/>
                </a:solidFill>
                <a:highlight>
                  <a:srgbClr val="FFFFFF"/>
                </a:highlight>
                <a:latin typeface="Arial" panose="020B0604020202020204" pitchFamily="34" charset="0"/>
              </a:rPr>
              <a:t>压缩的原理，那么确实会有信息在这个过程中损失，给取证造成困难</a:t>
            </a:r>
            <a:endParaRPr lang="zh-CN" altLang="en-US" dirty="0"/>
          </a:p>
        </p:txBody>
      </p:sp>
    </p:spTree>
    <p:custDataLst>
      <p:tags r:id="rId1"/>
    </p:custDataLst>
    <p:extLst>
      <p:ext uri="{BB962C8B-B14F-4D97-AF65-F5344CB8AC3E}">
        <p14:creationId xmlns:p14="http://schemas.microsoft.com/office/powerpoint/2010/main" val="4079119514"/>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9758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一些解释</a:t>
            </a:r>
          </a:p>
        </p:txBody>
      </p:sp>
      <p:sp>
        <p:nvSpPr>
          <p:cNvPr id="11" name="文本框 10">
            <a:extLst>
              <a:ext uri="{FF2B5EF4-FFF2-40B4-BE49-F238E27FC236}">
                <a16:creationId xmlns:a16="http://schemas.microsoft.com/office/drawing/2014/main" id="{001BF0D9-769C-2CAA-8BA0-F913EBDD825C}"/>
              </a:ext>
            </a:extLst>
          </p:cNvPr>
          <p:cNvSpPr txBox="1"/>
          <p:nvPr/>
        </p:nvSpPr>
        <p:spPr>
          <a:xfrm>
            <a:off x="1092370" y="1776423"/>
            <a:ext cx="10277210" cy="4247317"/>
          </a:xfrm>
          <a:prstGeom prst="rect">
            <a:avLst/>
          </a:prstGeom>
          <a:noFill/>
        </p:spPr>
        <p:txBody>
          <a:bodyPr wrap="square" rtlCol="0">
            <a:spAutoFit/>
          </a:bodyPr>
          <a:lstStyle/>
          <a:p>
            <a:r>
              <a:rPr lang="zh-CN" altLang="en-US" dirty="0"/>
              <a:t>质量因子 </a:t>
            </a:r>
            <a:r>
              <a:rPr lang="en-US" altLang="zh-CN" dirty="0"/>
              <a:t>(QFs) </a:t>
            </a:r>
            <a:r>
              <a:rPr lang="zh-CN" altLang="en-US" dirty="0"/>
              <a:t>是衡量 </a:t>
            </a:r>
            <a:r>
              <a:rPr lang="en-US" altLang="zh-CN" dirty="0"/>
              <a:t>JPEG </a:t>
            </a:r>
            <a:r>
              <a:rPr lang="zh-CN" altLang="en-US" dirty="0"/>
              <a:t>图像压缩程度的一个参数，取值范围通常为 </a:t>
            </a:r>
            <a:r>
              <a:rPr lang="en-US" altLang="zh-CN" dirty="0"/>
              <a:t>0 </a:t>
            </a:r>
            <a:r>
              <a:rPr lang="zh-CN" altLang="en-US" dirty="0"/>
              <a:t>到 </a:t>
            </a:r>
            <a:r>
              <a:rPr lang="en-US" altLang="zh-CN" dirty="0"/>
              <a:t>100</a:t>
            </a:r>
            <a:r>
              <a:rPr lang="zh-CN" altLang="en-US" dirty="0"/>
              <a:t>。</a:t>
            </a:r>
            <a:r>
              <a:rPr lang="en-US" altLang="zh-CN" dirty="0"/>
              <a:t>QF </a:t>
            </a:r>
            <a:r>
              <a:rPr lang="zh-CN" altLang="en-US" dirty="0"/>
              <a:t>越高，图像质量越好，压缩程度越低；</a:t>
            </a:r>
            <a:r>
              <a:rPr lang="en-US" altLang="zh-CN" dirty="0"/>
              <a:t>QF </a:t>
            </a:r>
            <a:r>
              <a:rPr lang="zh-CN" altLang="en-US" dirty="0"/>
              <a:t>越低，图像质量越差，压缩程度越高。</a:t>
            </a:r>
          </a:p>
          <a:p>
            <a:r>
              <a:rPr lang="en-US" altLang="zh-CN" dirty="0"/>
              <a:t>QF </a:t>
            </a:r>
            <a:r>
              <a:rPr lang="zh-CN" altLang="en-US" dirty="0"/>
              <a:t>对图像的影响：</a:t>
            </a:r>
          </a:p>
          <a:p>
            <a:r>
              <a:rPr lang="zh-CN" altLang="en-US" dirty="0"/>
              <a:t>图像质量</a:t>
            </a:r>
            <a:r>
              <a:rPr lang="en-US" altLang="zh-CN" dirty="0"/>
              <a:t>: QF </a:t>
            </a:r>
            <a:r>
              <a:rPr lang="zh-CN" altLang="en-US" dirty="0"/>
              <a:t>越高，图像越清晰，失真越小；</a:t>
            </a:r>
            <a:r>
              <a:rPr lang="en-US" altLang="zh-CN" dirty="0"/>
              <a:t>QF </a:t>
            </a:r>
            <a:r>
              <a:rPr lang="zh-CN" altLang="en-US" dirty="0"/>
              <a:t>越低，图像越模糊，失真越大。</a:t>
            </a:r>
          </a:p>
          <a:p>
            <a:r>
              <a:rPr lang="zh-CN" altLang="en-US" dirty="0"/>
              <a:t>压缩率</a:t>
            </a:r>
            <a:r>
              <a:rPr lang="en-US" altLang="zh-CN" dirty="0"/>
              <a:t>: QF </a:t>
            </a:r>
            <a:r>
              <a:rPr lang="zh-CN" altLang="en-US" dirty="0"/>
              <a:t>越高，压缩率越低，文件体积越大；</a:t>
            </a:r>
            <a:r>
              <a:rPr lang="en-US" altLang="zh-CN" dirty="0"/>
              <a:t>QF </a:t>
            </a:r>
            <a:r>
              <a:rPr lang="zh-CN" altLang="en-US" dirty="0"/>
              <a:t>越低，压缩率越高，文件体积越小。</a:t>
            </a:r>
          </a:p>
          <a:p>
            <a:r>
              <a:rPr lang="zh-CN" altLang="en-US" dirty="0"/>
              <a:t>压缩伪影</a:t>
            </a:r>
            <a:r>
              <a:rPr lang="en-US" altLang="zh-CN" dirty="0"/>
              <a:t>: QF </a:t>
            </a:r>
            <a:r>
              <a:rPr lang="zh-CN" altLang="en-US" dirty="0"/>
              <a:t>越低，压缩伪影越明显，例如块状伪影、振铃效应等。</a:t>
            </a:r>
          </a:p>
          <a:p>
            <a:r>
              <a:rPr lang="en-US" altLang="zh-CN" dirty="0"/>
              <a:t>QF </a:t>
            </a:r>
            <a:r>
              <a:rPr lang="zh-CN" altLang="en-US" dirty="0"/>
              <a:t>的选择：</a:t>
            </a:r>
          </a:p>
          <a:p>
            <a:r>
              <a:rPr lang="en-US" altLang="zh-CN" dirty="0"/>
              <a:t>QF </a:t>
            </a:r>
            <a:r>
              <a:rPr lang="zh-CN" altLang="en-US" dirty="0"/>
              <a:t>的选择取决于应用场景和个人偏好。例如，对于需要高图像质量的场景，可以选择较高的 </a:t>
            </a:r>
            <a:r>
              <a:rPr lang="en-US" altLang="zh-CN" dirty="0"/>
              <a:t>QF</a:t>
            </a:r>
            <a:r>
              <a:rPr lang="zh-CN" altLang="en-US" dirty="0"/>
              <a:t>；而对于需要较小文件体积的场景，可以选择较低的 </a:t>
            </a:r>
            <a:r>
              <a:rPr lang="en-US" altLang="zh-CN" dirty="0"/>
              <a:t>QF</a:t>
            </a:r>
            <a:r>
              <a:rPr lang="zh-CN" altLang="en-US" dirty="0"/>
              <a:t>。</a:t>
            </a:r>
          </a:p>
          <a:p>
            <a:r>
              <a:rPr lang="en-US" altLang="zh-CN" dirty="0"/>
              <a:t>QF </a:t>
            </a:r>
            <a:r>
              <a:rPr lang="zh-CN" altLang="en-US" dirty="0"/>
              <a:t>与 </a:t>
            </a:r>
            <a:r>
              <a:rPr lang="en-US" altLang="zh-CN" dirty="0"/>
              <a:t>JPEG </a:t>
            </a:r>
            <a:r>
              <a:rPr lang="zh-CN" altLang="en-US" dirty="0"/>
              <a:t>压缩算法：</a:t>
            </a:r>
          </a:p>
          <a:p>
            <a:r>
              <a:rPr lang="en-US" altLang="zh-CN" dirty="0"/>
              <a:t>JPEG </a:t>
            </a:r>
            <a:r>
              <a:rPr lang="zh-CN" altLang="en-US" dirty="0"/>
              <a:t>压缩算法会根据 </a:t>
            </a:r>
            <a:r>
              <a:rPr lang="en-US" altLang="zh-CN" dirty="0"/>
              <a:t>QF </a:t>
            </a:r>
            <a:r>
              <a:rPr lang="zh-CN" altLang="en-US" dirty="0"/>
              <a:t>的值来决定丢弃图像中的多少高频信息。</a:t>
            </a:r>
            <a:r>
              <a:rPr lang="en-US" altLang="zh-CN" dirty="0"/>
              <a:t>QF </a:t>
            </a:r>
            <a:r>
              <a:rPr lang="zh-CN" altLang="en-US" dirty="0"/>
              <a:t>越低，丢弃的信息越多，压缩率越高，但图像质量越差。</a:t>
            </a:r>
          </a:p>
          <a:p>
            <a:r>
              <a:rPr lang="zh-CN" altLang="en-US" dirty="0"/>
              <a:t>总结：</a:t>
            </a:r>
          </a:p>
          <a:p>
            <a:r>
              <a:rPr lang="zh-CN" altLang="en-US" dirty="0"/>
              <a:t>质量因子 </a:t>
            </a:r>
            <a:r>
              <a:rPr lang="en-US" altLang="zh-CN" dirty="0"/>
              <a:t>(QFs) </a:t>
            </a:r>
            <a:r>
              <a:rPr lang="zh-CN" altLang="en-US" dirty="0"/>
              <a:t>是衡量 </a:t>
            </a:r>
            <a:r>
              <a:rPr lang="en-US" altLang="zh-CN" dirty="0"/>
              <a:t>JPEG </a:t>
            </a:r>
            <a:r>
              <a:rPr lang="zh-CN" altLang="en-US" dirty="0"/>
              <a:t>图像压缩程度的一个重要参数，它对图像质量、压缩率和压缩伪影都有显著影响。</a:t>
            </a:r>
          </a:p>
        </p:txBody>
      </p:sp>
    </p:spTree>
    <p:custDataLst>
      <p:tags r:id="rId1"/>
    </p:custDataLst>
    <p:extLst>
      <p:ext uri="{BB962C8B-B14F-4D97-AF65-F5344CB8AC3E}">
        <p14:creationId xmlns:p14="http://schemas.microsoft.com/office/powerpoint/2010/main" val="3832927500"/>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9758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2698175"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现有方法的缺点</a:t>
            </a:r>
          </a:p>
        </p:txBody>
      </p:sp>
      <p:sp>
        <p:nvSpPr>
          <p:cNvPr id="11" name="文本框 10">
            <a:extLst>
              <a:ext uri="{FF2B5EF4-FFF2-40B4-BE49-F238E27FC236}">
                <a16:creationId xmlns:a16="http://schemas.microsoft.com/office/drawing/2014/main" id="{7F89000D-5791-374A-E17A-41FC9904740E}"/>
              </a:ext>
            </a:extLst>
          </p:cNvPr>
          <p:cNvSpPr txBox="1"/>
          <p:nvPr/>
        </p:nvSpPr>
        <p:spPr>
          <a:xfrm>
            <a:off x="920880" y="1632418"/>
            <a:ext cx="10204475" cy="4462760"/>
          </a:xfrm>
          <a:prstGeom prst="rect">
            <a:avLst/>
          </a:prstGeom>
          <a:noFill/>
        </p:spPr>
        <p:txBody>
          <a:bodyPr wrap="square" rtlCol="0">
            <a:spAutoFit/>
          </a:bodyPr>
          <a:lstStyle/>
          <a:p>
            <a:r>
              <a:rPr lang="zh-CN" altLang="en-US" sz="2400" dirty="0"/>
              <a:t>基于深度学习的方法 </a:t>
            </a:r>
            <a:r>
              <a:rPr lang="en-US" altLang="zh-CN" dirty="0"/>
              <a:t>(Deep Learning Based Approaches)</a:t>
            </a:r>
          </a:p>
          <a:p>
            <a:r>
              <a:rPr lang="en-US" altLang="zh-CN" dirty="0"/>
              <a:t>	</a:t>
            </a:r>
            <a:r>
              <a:rPr lang="en-US" altLang="zh-CN" sz="2000" dirty="0"/>
              <a:t>“This, however, manifests deficiency in the following aspects: 1) undermining the boundary transition to some extents, which corresponds to the high frequency components discarded by JPEG compression, therefore, increasing the difficulty to capture intrinsic feature representations of forgery manipulations; and 2) demanding diverse JPEG samples to relieve the mismatch of JPEG compression adopted between training and testing stages, which depends on heuristic selection of QFs.”</a:t>
            </a:r>
            <a:endParaRPr lang="en-US" altLang="zh-CN" dirty="0"/>
          </a:p>
          <a:p>
            <a:r>
              <a:rPr lang="en-US" altLang="zh-CN" sz="2000" dirty="0"/>
              <a:t>	 </a:t>
            </a:r>
          </a:p>
          <a:p>
            <a:r>
              <a:rPr lang="en-US" altLang="zh-CN" sz="2000" dirty="0"/>
              <a:t>	</a:t>
            </a:r>
          </a:p>
          <a:p>
            <a:endParaRPr lang="en-US" altLang="zh-CN" sz="2000" dirty="0"/>
          </a:p>
          <a:p>
            <a:r>
              <a:rPr lang="zh-CN" altLang="en-US" sz="2000" dirty="0"/>
              <a:t>然而，这表现出以下缺陷：</a:t>
            </a:r>
            <a:r>
              <a:rPr lang="en-US" altLang="zh-CN" sz="2000" dirty="0"/>
              <a:t>1) </a:t>
            </a:r>
            <a:r>
              <a:rPr lang="zh-CN" altLang="en-US" sz="2000" dirty="0"/>
              <a:t>在一定程度上削弱了边界过渡，这相当于 </a:t>
            </a:r>
            <a:r>
              <a:rPr lang="en-US" altLang="zh-CN" sz="2000" dirty="0"/>
              <a:t>JPEG </a:t>
            </a:r>
            <a:r>
              <a:rPr lang="zh-CN" altLang="en-US" sz="2000" dirty="0"/>
              <a:t>压缩丢弃高频分量，因此增加了捕捉伪造操作的内在特征表示的难度；</a:t>
            </a:r>
            <a:r>
              <a:rPr lang="en-US" altLang="zh-CN" sz="2000" dirty="0"/>
              <a:t>2</a:t>
            </a:r>
            <a:r>
              <a:rPr lang="zh-CN" altLang="en-US" sz="2000" dirty="0"/>
              <a:t> 为了缓解训练和测试阶段 </a:t>
            </a:r>
            <a:r>
              <a:rPr lang="en-US" altLang="zh-CN" sz="2000" dirty="0"/>
              <a:t>JPEG </a:t>
            </a:r>
            <a:r>
              <a:rPr lang="zh-CN" altLang="en-US" sz="2000" dirty="0"/>
              <a:t>压缩操作不匹配的问题，需要收集大量不同 </a:t>
            </a:r>
            <a:r>
              <a:rPr lang="en-US" altLang="zh-CN" sz="2000" dirty="0"/>
              <a:t>QF </a:t>
            </a:r>
            <a:r>
              <a:rPr lang="zh-CN" altLang="en-US" sz="2000" dirty="0"/>
              <a:t>的 </a:t>
            </a:r>
            <a:r>
              <a:rPr lang="en-US" altLang="zh-CN" sz="2000" dirty="0"/>
              <a:t>JPEG </a:t>
            </a:r>
            <a:r>
              <a:rPr lang="zh-CN" altLang="en-US" sz="2000" dirty="0"/>
              <a:t>压缩图像。然而，这依赖于对 </a:t>
            </a:r>
            <a:r>
              <a:rPr lang="en-US" altLang="zh-CN" sz="2000" dirty="0"/>
              <a:t>QFs </a:t>
            </a:r>
            <a:r>
              <a:rPr lang="zh-CN" altLang="en-US" sz="2000" dirty="0"/>
              <a:t>的启发式选择，且对于小型训练集来说，很难获取足够多的 </a:t>
            </a:r>
            <a:r>
              <a:rPr lang="en-US" altLang="zh-CN" sz="2000" dirty="0"/>
              <a:t>JPEG </a:t>
            </a:r>
            <a:r>
              <a:rPr lang="zh-CN" altLang="en-US" sz="2000" dirty="0"/>
              <a:t>样本。</a:t>
            </a:r>
          </a:p>
        </p:txBody>
      </p:sp>
      <p:sp>
        <p:nvSpPr>
          <p:cNvPr id="12" name="文本框 11">
            <a:extLst>
              <a:ext uri="{FF2B5EF4-FFF2-40B4-BE49-F238E27FC236}">
                <a16:creationId xmlns:a16="http://schemas.microsoft.com/office/drawing/2014/main" id="{0F21640E-59AB-4653-5F4B-C85F5729F7B2}"/>
              </a:ext>
            </a:extLst>
          </p:cNvPr>
          <p:cNvSpPr txBox="1"/>
          <p:nvPr/>
        </p:nvSpPr>
        <p:spPr>
          <a:xfrm>
            <a:off x="2663731" y="3930549"/>
            <a:ext cx="6200736" cy="646331"/>
          </a:xfrm>
          <a:prstGeom prst="rect">
            <a:avLst/>
          </a:prstGeom>
          <a:noFill/>
        </p:spPr>
        <p:txBody>
          <a:bodyPr wrap="none" rtlCol="0">
            <a:spAutoFit/>
          </a:bodyPr>
          <a:lstStyle/>
          <a:p>
            <a:r>
              <a:rPr lang="zh-CN" altLang="en-US" dirty="0">
                <a:solidFill>
                  <a:srgbClr val="FF0000"/>
                </a:solidFill>
              </a:rPr>
              <a:t>中译中：深度学习的方法就像</a:t>
            </a:r>
            <a:r>
              <a:rPr lang="en-US" altLang="zh-CN" dirty="0">
                <a:solidFill>
                  <a:srgbClr val="FF0000"/>
                </a:solidFill>
              </a:rPr>
              <a:t>JPEG</a:t>
            </a:r>
            <a:r>
              <a:rPr lang="zh-CN" altLang="en-US" dirty="0">
                <a:solidFill>
                  <a:srgbClr val="FF0000"/>
                </a:solidFill>
              </a:rPr>
              <a:t>压缩了一样，丢失了信息</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而且需要大量数据集，需要</a:t>
            </a:r>
            <a:r>
              <a:rPr lang="en-US" altLang="zh-CN" dirty="0">
                <a:solidFill>
                  <a:srgbClr val="FF0000"/>
                </a:solidFill>
              </a:rPr>
              <a:t>QFs</a:t>
            </a:r>
            <a:r>
              <a:rPr lang="zh-CN" altLang="en-US" dirty="0">
                <a:solidFill>
                  <a:srgbClr val="FF0000"/>
                </a:solidFill>
              </a:rPr>
              <a:t>这个参数选的好</a:t>
            </a:r>
          </a:p>
        </p:txBody>
      </p:sp>
    </p:spTree>
    <p:custDataLst>
      <p:tags r:id="rId1"/>
    </p:custDataLst>
    <p:extLst>
      <p:ext uri="{BB962C8B-B14F-4D97-AF65-F5344CB8AC3E}">
        <p14:creationId xmlns:p14="http://schemas.microsoft.com/office/powerpoint/2010/main" val="166736081"/>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62247"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2698175"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现有方法的缺点</a:t>
            </a:r>
          </a:p>
        </p:txBody>
      </p:sp>
      <p:sp>
        <p:nvSpPr>
          <p:cNvPr id="10" name="文本框 9">
            <a:extLst>
              <a:ext uri="{FF2B5EF4-FFF2-40B4-BE49-F238E27FC236}">
                <a16:creationId xmlns:a16="http://schemas.microsoft.com/office/drawing/2014/main" id="{F5889263-EC96-21C1-37EC-DCF7EEC30477}"/>
              </a:ext>
            </a:extLst>
          </p:cNvPr>
          <p:cNvSpPr txBox="1"/>
          <p:nvPr/>
        </p:nvSpPr>
        <p:spPr>
          <a:xfrm>
            <a:off x="766063" y="2279992"/>
            <a:ext cx="10432819" cy="923330"/>
          </a:xfrm>
          <a:prstGeom prst="rect">
            <a:avLst/>
          </a:prstGeom>
          <a:noFill/>
        </p:spPr>
        <p:txBody>
          <a:bodyPr wrap="square" rtlCol="0">
            <a:spAutoFit/>
          </a:bodyPr>
          <a:lstStyle/>
          <a:p>
            <a:r>
              <a:rPr lang="en-US" altLang="zh-CN" b="0" i="0" dirty="0">
                <a:effectLst/>
                <a:highlight>
                  <a:srgbClr val="FFFFFF"/>
                </a:highlight>
                <a:latin typeface="-apple-system"/>
              </a:rPr>
              <a:t>In terms of resisting compression interference, however, the involved data augmentation strategy only adopted JPEG compression with random quality, which exhibits deficiencies such as the degradation of tampering artifacts and the mismatch of compression operations.</a:t>
            </a:r>
            <a:endParaRPr lang="zh-CN" altLang="en-US" dirty="0"/>
          </a:p>
        </p:txBody>
      </p:sp>
      <p:sp>
        <p:nvSpPr>
          <p:cNvPr id="13" name="文本框 12">
            <a:extLst>
              <a:ext uri="{FF2B5EF4-FFF2-40B4-BE49-F238E27FC236}">
                <a16:creationId xmlns:a16="http://schemas.microsoft.com/office/drawing/2014/main" id="{779EF604-83F2-5018-05E7-378C7E300813}"/>
              </a:ext>
            </a:extLst>
          </p:cNvPr>
          <p:cNvSpPr txBox="1"/>
          <p:nvPr/>
        </p:nvSpPr>
        <p:spPr>
          <a:xfrm>
            <a:off x="724638" y="1638750"/>
            <a:ext cx="9365064" cy="461665"/>
          </a:xfrm>
          <a:prstGeom prst="rect">
            <a:avLst/>
          </a:prstGeom>
          <a:noFill/>
        </p:spPr>
        <p:txBody>
          <a:bodyPr wrap="none" rtlCol="0">
            <a:spAutoFit/>
          </a:bodyPr>
          <a:lstStyle/>
          <a:p>
            <a:r>
              <a:rPr lang="zh-CN" altLang="en-US" sz="2400" dirty="0"/>
              <a:t>伪造取证中的数据增强（</a:t>
            </a:r>
            <a:r>
              <a:rPr lang="en-US" altLang="zh-CN" sz="2400" dirty="0"/>
              <a:t> Data Augmentation in Forgery Forensics </a:t>
            </a:r>
            <a:r>
              <a:rPr lang="zh-CN" altLang="en-US" sz="2400" dirty="0"/>
              <a:t>）</a:t>
            </a:r>
          </a:p>
        </p:txBody>
      </p:sp>
      <p:sp>
        <p:nvSpPr>
          <p:cNvPr id="14" name="文本框 13">
            <a:extLst>
              <a:ext uri="{FF2B5EF4-FFF2-40B4-BE49-F238E27FC236}">
                <a16:creationId xmlns:a16="http://schemas.microsoft.com/office/drawing/2014/main" id="{211C5D83-0145-522B-0272-5A0F07B66A61}"/>
              </a:ext>
            </a:extLst>
          </p:cNvPr>
          <p:cNvSpPr txBox="1"/>
          <p:nvPr/>
        </p:nvSpPr>
        <p:spPr>
          <a:xfrm>
            <a:off x="868048" y="3409031"/>
            <a:ext cx="9558567" cy="646331"/>
          </a:xfrm>
          <a:prstGeom prst="rect">
            <a:avLst/>
          </a:prstGeom>
          <a:noFill/>
        </p:spPr>
        <p:txBody>
          <a:bodyPr wrap="square" rtlCol="0">
            <a:spAutoFit/>
          </a:bodyPr>
          <a:lstStyle/>
          <a:p>
            <a:r>
              <a:rPr lang="zh-CN" altLang="en-US" b="0" i="0" dirty="0">
                <a:effectLst/>
                <a:highlight>
                  <a:srgbClr val="FFFFFF"/>
                </a:highlight>
                <a:latin typeface="-apple-system"/>
              </a:rPr>
              <a:t>然而，在抗压缩干扰方面，所涉及的数据增强策略仅采用随机质量因子的</a:t>
            </a:r>
            <a:r>
              <a:rPr lang="en-US" altLang="zh-CN" b="0" i="0" dirty="0">
                <a:effectLst/>
                <a:highlight>
                  <a:srgbClr val="FFFFFF"/>
                </a:highlight>
                <a:latin typeface="-apple-system"/>
              </a:rPr>
              <a:t>JPEG</a:t>
            </a:r>
            <a:r>
              <a:rPr lang="zh-CN" altLang="en-US" b="0" i="0" dirty="0">
                <a:effectLst/>
                <a:highlight>
                  <a:srgbClr val="FFFFFF"/>
                </a:highlight>
                <a:latin typeface="-apple-system"/>
              </a:rPr>
              <a:t>压缩，存在篡改伪影退化、压缩操作不匹配等不足。</a:t>
            </a:r>
            <a:endParaRPr lang="zh-CN" altLang="en-US" dirty="0"/>
          </a:p>
        </p:txBody>
      </p:sp>
    </p:spTree>
    <p:custDataLst>
      <p:tags r:id="rId1"/>
    </p:custDataLst>
    <p:extLst>
      <p:ext uri="{BB962C8B-B14F-4D97-AF65-F5344CB8AC3E}">
        <p14:creationId xmlns:p14="http://schemas.microsoft.com/office/powerpoint/2010/main" val="2302632596"/>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9758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一些解释</a:t>
            </a:r>
          </a:p>
        </p:txBody>
      </p:sp>
      <p:pic>
        <p:nvPicPr>
          <p:cNvPr id="2050" name="Picture 2" descr="Sixteen transformations of a single image of a car.">
            <a:extLst>
              <a:ext uri="{FF2B5EF4-FFF2-40B4-BE49-F238E27FC236}">
                <a16:creationId xmlns:a16="http://schemas.microsoft.com/office/drawing/2014/main" id="{D5B6CC74-C52C-275C-3E8D-C0F30E73FA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1137" y="1314472"/>
            <a:ext cx="5527188" cy="478986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AC30663-4A81-FC48-F262-110C41C9855B}"/>
              </a:ext>
            </a:extLst>
          </p:cNvPr>
          <p:cNvSpPr txBox="1"/>
          <p:nvPr/>
        </p:nvSpPr>
        <p:spPr>
          <a:xfrm>
            <a:off x="920879" y="1752275"/>
            <a:ext cx="4062636" cy="3693319"/>
          </a:xfrm>
          <a:prstGeom prst="rect">
            <a:avLst/>
          </a:prstGeom>
          <a:noFill/>
        </p:spPr>
        <p:txBody>
          <a:bodyPr wrap="square" rtlCol="0">
            <a:spAutoFit/>
          </a:bodyPr>
          <a:lstStyle/>
          <a:p>
            <a:endParaRPr lang="en-US" altLang="zh-CN" dirty="0"/>
          </a:p>
          <a:p>
            <a:r>
              <a:rPr lang="zh-CN" altLang="en-US" sz="1800" dirty="0"/>
              <a:t>数据增强（</a:t>
            </a:r>
            <a:r>
              <a:rPr lang="en-US" altLang="zh-CN" sz="1800" dirty="0"/>
              <a:t> Data Augmentation </a:t>
            </a:r>
            <a:r>
              <a:rPr lang="zh-CN" altLang="en-US" sz="1800" dirty="0"/>
              <a:t>）</a:t>
            </a:r>
          </a:p>
          <a:p>
            <a:endParaRPr lang="en-US" altLang="zh-CN" dirty="0"/>
          </a:p>
          <a:p>
            <a:r>
              <a:rPr lang="zh-CN" altLang="en-US" dirty="0"/>
              <a:t>在增强数据集时，通常会使用多种转换。其中可能包括</a:t>
            </a:r>
            <a:r>
              <a:rPr lang="zh-CN" altLang="en-US" dirty="0">
                <a:solidFill>
                  <a:srgbClr val="FF0000"/>
                </a:solidFill>
              </a:rPr>
              <a:t>旋转</a:t>
            </a:r>
            <a:r>
              <a:rPr lang="zh-CN" altLang="en-US" dirty="0"/>
              <a:t>图像、</a:t>
            </a:r>
            <a:r>
              <a:rPr lang="zh-CN" altLang="en-US" dirty="0">
                <a:solidFill>
                  <a:srgbClr val="FF0000"/>
                </a:solidFill>
              </a:rPr>
              <a:t>调整颜色</a:t>
            </a:r>
            <a:r>
              <a:rPr lang="zh-CN" altLang="en-US" dirty="0"/>
              <a:t>或</a:t>
            </a:r>
            <a:r>
              <a:rPr lang="zh-CN" altLang="en-US" dirty="0">
                <a:solidFill>
                  <a:srgbClr val="FF0000"/>
                </a:solidFill>
              </a:rPr>
              <a:t>对比度</a:t>
            </a:r>
            <a:r>
              <a:rPr lang="zh-CN" altLang="en-US" dirty="0"/>
              <a:t>、</a:t>
            </a:r>
            <a:r>
              <a:rPr lang="zh-CN" altLang="en-US" dirty="0">
                <a:solidFill>
                  <a:srgbClr val="FF0000"/>
                </a:solidFill>
              </a:rPr>
              <a:t>扭曲图像</a:t>
            </a:r>
            <a:r>
              <a:rPr lang="zh-CN" altLang="en-US" dirty="0"/>
              <a:t>或其他多种方式，通常是</a:t>
            </a:r>
            <a:r>
              <a:rPr lang="zh-CN" altLang="en-US" dirty="0">
                <a:solidFill>
                  <a:srgbClr val="FF0000"/>
                </a:solidFill>
              </a:rPr>
              <a:t>组合使用</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zh-CN" altLang="en-US" dirty="0"/>
              <a:t>右侧是对单张图像进行变换的不同方式的示例。</a:t>
            </a:r>
          </a:p>
        </p:txBody>
      </p:sp>
    </p:spTree>
    <p:custDataLst>
      <p:tags r:id="rId1"/>
    </p:custDataLst>
    <p:extLst>
      <p:ext uri="{BB962C8B-B14F-4D97-AF65-F5344CB8AC3E}">
        <p14:creationId xmlns:p14="http://schemas.microsoft.com/office/powerpoint/2010/main" val="1259476780"/>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53913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5070592" y="726481"/>
            <a:ext cx="1620957" cy="523220"/>
          </a:xfrm>
          <a:prstGeom prst="rect">
            <a:avLst/>
          </a:prstGeom>
          <a:noFill/>
        </p:spPr>
        <p:txBody>
          <a:bodyPr wrap="none" rtlCol="0">
            <a:spAutoFit/>
          </a:bodyPr>
          <a:lstStyle/>
          <a:p>
            <a:r>
              <a:rPr lang="zh-CN" altLang="en-US" sz="2800" dirty="0"/>
              <a:t>针对问题</a:t>
            </a:r>
          </a:p>
        </p:txBody>
      </p:sp>
      <p:sp>
        <p:nvSpPr>
          <p:cNvPr id="11" name="文本框 10">
            <a:extLst>
              <a:ext uri="{FF2B5EF4-FFF2-40B4-BE49-F238E27FC236}">
                <a16:creationId xmlns:a16="http://schemas.microsoft.com/office/drawing/2014/main" id="{44700186-E814-43C2-DB14-E51F1DE15EE7}"/>
              </a:ext>
            </a:extLst>
          </p:cNvPr>
          <p:cNvSpPr txBox="1"/>
          <p:nvPr/>
        </p:nvSpPr>
        <p:spPr>
          <a:xfrm>
            <a:off x="1595596" y="3263326"/>
            <a:ext cx="9188734" cy="523220"/>
          </a:xfrm>
          <a:prstGeom prst="rect">
            <a:avLst/>
          </a:prstGeom>
          <a:noFill/>
        </p:spPr>
        <p:txBody>
          <a:bodyPr wrap="none" rtlCol="0">
            <a:spAutoFit/>
          </a:bodyPr>
          <a:lstStyle/>
          <a:p>
            <a:r>
              <a:rPr lang="zh-CN" altLang="en-US" sz="2800" dirty="0">
                <a:solidFill>
                  <a:srgbClr val="FF0000"/>
                </a:solidFill>
              </a:rPr>
              <a:t>现有方法对于小数据集的</a:t>
            </a:r>
            <a:r>
              <a:rPr lang="en-US" altLang="zh-CN" sz="2800" dirty="0">
                <a:solidFill>
                  <a:srgbClr val="FF0000"/>
                </a:solidFill>
              </a:rPr>
              <a:t>JPEG</a:t>
            </a:r>
            <a:r>
              <a:rPr lang="zh-CN" altLang="en-US" sz="2800" dirty="0">
                <a:solidFill>
                  <a:srgbClr val="FF0000"/>
                </a:solidFill>
              </a:rPr>
              <a:t>压缩过的图像检测效果不佳</a:t>
            </a:r>
          </a:p>
        </p:txBody>
      </p:sp>
    </p:spTree>
    <p:custDataLst>
      <p:tags r:id="rId1"/>
    </p:custDataLst>
    <p:extLst>
      <p:ext uri="{BB962C8B-B14F-4D97-AF65-F5344CB8AC3E}">
        <p14:creationId xmlns:p14="http://schemas.microsoft.com/office/powerpoint/2010/main" val="787810338"/>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62247"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5091906" y="579198"/>
            <a:ext cx="1627369"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发展脉络</a:t>
            </a:r>
          </a:p>
        </p:txBody>
      </p:sp>
      <p:sp>
        <p:nvSpPr>
          <p:cNvPr id="11" name="文本框 10">
            <a:extLst>
              <a:ext uri="{FF2B5EF4-FFF2-40B4-BE49-F238E27FC236}">
                <a16:creationId xmlns:a16="http://schemas.microsoft.com/office/drawing/2014/main" id="{556CF4EC-0F42-8EDA-71C7-E4ACAC3702A4}"/>
              </a:ext>
            </a:extLst>
          </p:cNvPr>
          <p:cNvSpPr txBox="1"/>
          <p:nvPr/>
        </p:nvSpPr>
        <p:spPr>
          <a:xfrm>
            <a:off x="815778" y="1736172"/>
            <a:ext cx="6957354" cy="646331"/>
          </a:xfrm>
          <a:prstGeom prst="rect">
            <a:avLst/>
          </a:prstGeom>
          <a:noFill/>
        </p:spPr>
        <p:txBody>
          <a:bodyPr wrap="none" rtlCol="0">
            <a:spAutoFit/>
          </a:bodyPr>
          <a:lstStyle/>
          <a:p>
            <a:r>
              <a:rPr lang="zh-CN" altLang="en-US" sz="1800" dirty="0">
                <a:solidFill>
                  <a:srgbClr val="FF0000"/>
                </a:solidFill>
              </a:rPr>
              <a:t>基于手工特征的方法 （</a:t>
            </a:r>
            <a:r>
              <a:rPr lang="en-US" altLang="zh-CN" sz="1800" dirty="0">
                <a:solidFill>
                  <a:srgbClr val="FF0000"/>
                </a:solidFill>
              </a:rPr>
              <a:t> Hand-crafted Feature Based Approaches </a:t>
            </a:r>
            <a:r>
              <a:rPr lang="zh-CN" altLang="en-US" sz="1800" dirty="0">
                <a:solidFill>
                  <a:srgbClr val="FF0000"/>
                </a:solidFill>
              </a:rPr>
              <a:t>）</a:t>
            </a:r>
            <a:endParaRPr lang="en-US" altLang="zh-CN" sz="1800" dirty="0">
              <a:solidFill>
                <a:srgbClr val="FF0000"/>
              </a:solidFill>
            </a:endParaRPr>
          </a:p>
          <a:p>
            <a:r>
              <a:rPr lang="zh-CN" altLang="en-US" dirty="0"/>
              <a:t>需要特定特征，且提取方法复杂</a:t>
            </a:r>
          </a:p>
        </p:txBody>
      </p:sp>
      <p:sp>
        <p:nvSpPr>
          <p:cNvPr id="12" name="文本框 11">
            <a:extLst>
              <a:ext uri="{FF2B5EF4-FFF2-40B4-BE49-F238E27FC236}">
                <a16:creationId xmlns:a16="http://schemas.microsoft.com/office/drawing/2014/main" id="{20D68A1F-4650-1F5E-EB43-2C7213CB0D26}"/>
              </a:ext>
            </a:extLst>
          </p:cNvPr>
          <p:cNvSpPr txBox="1"/>
          <p:nvPr/>
        </p:nvSpPr>
        <p:spPr>
          <a:xfrm>
            <a:off x="815778" y="2387631"/>
            <a:ext cx="10309577" cy="1754326"/>
          </a:xfrm>
          <a:prstGeom prst="rect">
            <a:avLst/>
          </a:prstGeom>
          <a:noFill/>
        </p:spPr>
        <p:txBody>
          <a:bodyPr wrap="square" rtlCol="0">
            <a:spAutoFit/>
          </a:bodyPr>
          <a:lstStyle/>
          <a:p>
            <a:r>
              <a:rPr lang="zh-CN" altLang="en-US" dirty="0">
                <a:solidFill>
                  <a:srgbClr val="FF0000"/>
                </a:solidFill>
              </a:rPr>
              <a:t>基于深度学习的方法 </a:t>
            </a:r>
            <a:r>
              <a:rPr lang="en-US" altLang="zh-CN" dirty="0">
                <a:solidFill>
                  <a:srgbClr val="FF0000"/>
                </a:solidFill>
              </a:rPr>
              <a:t>(Deep Learning Based Approaches)</a:t>
            </a:r>
          </a:p>
          <a:p>
            <a:r>
              <a:rPr lang="zh-CN" altLang="en-US" dirty="0"/>
              <a:t>深度学习解决了特征提取麻烦的问题，但是产生了新问题</a:t>
            </a:r>
            <a:endParaRPr lang="en-US" altLang="zh-CN" dirty="0"/>
          </a:p>
          <a:p>
            <a:pPr marL="342900" indent="-342900">
              <a:buAutoNum type="arabicParenR"/>
            </a:pPr>
            <a:r>
              <a:rPr lang="zh-CN" altLang="en-US" sz="1800" dirty="0"/>
              <a:t>削弱了边界过渡，这相当于 </a:t>
            </a:r>
            <a:r>
              <a:rPr lang="en-US" altLang="zh-CN" sz="1800" dirty="0"/>
              <a:t>JPEG </a:t>
            </a:r>
            <a:r>
              <a:rPr lang="zh-CN" altLang="en-US" sz="1800" dirty="0"/>
              <a:t>压缩丢弃高频分量，因此增加了捕捉伪造操作的内在特征表示的难度；</a:t>
            </a:r>
            <a:endParaRPr lang="en-US" altLang="zh-CN" sz="1800" dirty="0"/>
          </a:p>
          <a:p>
            <a:pPr marL="342900" indent="-342900">
              <a:buAutoNum type="arabicParenR"/>
            </a:pPr>
            <a:r>
              <a:rPr lang="zh-CN" altLang="en-US" sz="1800" dirty="0"/>
              <a:t>对于小型训练集来说，很难获取足够多的 </a:t>
            </a:r>
            <a:r>
              <a:rPr lang="en-US" altLang="zh-CN" sz="1800" dirty="0"/>
              <a:t>JPEG </a:t>
            </a:r>
            <a:r>
              <a:rPr lang="zh-CN" altLang="en-US" sz="1800" dirty="0"/>
              <a:t>样本。</a:t>
            </a:r>
            <a:endParaRPr lang="en-US" altLang="zh-CN" dirty="0"/>
          </a:p>
          <a:p>
            <a:endParaRPr lang="en-US" altLang="zh-CN" dirty="0"/>
          </a:p>
        </p:txBody>
      </p:sp>
      <p:sp>
        <p:nvSpPr>
          <p:cNvPr id="17" name="文本框 16">
            <a:extLst>
              <a:ext uri="{FF2B5EF4-FFF2-40B4-BE49-F238E27FC236}">
                <a16:creationId xmlns:a16="http://schemas.microsoft.com/office/drawing/2014/main" id="{A3776272-4BD7-AE1A-AE95-2F79D43CC979}"/>
              </a:ext>
            </a:extLst>
          </p:cNvPr>
          <p:cNvSpPr txBox="1"/>
          <p:nvPr/>
        </p:nvSpPr>
        <p:spPr>
          <a:xfrm>
            <a:off x="815778" y="3932787"/>
            <a:ext cx="9585516" cy="1200329"/>
          </a:xfrm>
          <a:prstGeom prst="rect">
            <a:avLst/>
          </a:prstGeom>
          <a:noFill/>
        </p:spPr>
        <p:txBody>
          <a:bodyPr wrap="square" rtlCol="0">
            <a:spAutoFit/>
          </a:bodyPr>
          <a:lstStyle/>
          <a:p>
            <a:r>
              <a:rPr lang="zh-CN" altLang="en-US" sz="1800" dirty="0">
                <a:solidFill>
                  <a:srgbClr val="FF0000"/>
                </a:solidFill>
              </a:rPr>
              <a:t>伪造取证中的数据增强（</a:t>
            </a:r>
            <a:r>
              <a:rPr lang="en-US" altLang="zh-CN" sz="1800" dirty="0">
                <a:solidFill>
                  <a:srgbClr val="FF0000"/>
                </a:solidFill>
              </a:rPr>
              <a:t> Data Augmentation in Forgery Forensics </a:t>
            </a:r>
            <a:r>
              <a:rPr lang="zh-CN" altLang="en-US" sz="1800" dirty="0">
                <a:solidFill>
                  <a:srgbClr val="FF0000"/>
                </a:solidFill>
              </a:rPr>
              <a:t>）</a:t>
            </a:r>
            <a:endParaRPr lang="en-US" altLang="zh-CN" sz="1800" dirty="0">
              <a:solidFill>
                <a:srgbClr val="FF0000"/>
              </a:solidFill>
            </a:endParaRPr>
          </a:p>
          <a:p>
            <a:r>
              <a:rPr lang="zh-CN" altLang="en-US" dirty="0"/>
              <a:t>数据增强使得小数据集可以有充足的数据，但是现有增强的方法性能不足，</a:t>
            </a:r>
            <a:r>
              <a:rPr lang="zh-CN" altLang="en-US" b="0" i="0" dirty="0">
                <a:effectLst/>
                <a:highlight>
                  <a:srgbClr val="FFFFFF"/>
                </a:highlight>
                <a:latin typeface="-apple-system"/>
              </a:rPr>
              <a:t>存在篡改伪影退化、压缩操作不匹配等不足。</a:t>
            </a:r>
            <a:endParaRPr lang="en-US" altLang="zh-CN" dirty="0"/>
          </a:p>
          <a:p>
            <a:endParaRPr lang="zh-CN" altLang="en-US" sz="1800" dirty="0"/>
          </a:p>
        </p:txBody>
      </p:sp>
      <p:sp>
        <p:nvSpPr>
          <p:cNvPr id="18" name="文本框 17">
            <a:extLst>
              <a:ext uri="{FF2B5EF4-FFF2-40B4-BE49-F238E27FC236}">
                <a16:creationId xmlns:a16="http://schemas.microsoft.com/office/drawing/2014/main" id="{544576E9-2955-E6E7-9EB0-CE3A64957528}"/>
              </a:ext>
            </a:extLst>
          </p:cNvPr>
          <p:cNvSpPr txBox="1"/>
          <p:nvPr/>
        </p:nvSpPr>
        <p:spPr>
          <a:xfrm>
            <a:off x="815778" y="4982365"/>
            <a:ext cx="8047396" cy="646331"/>
          </a:xfrm>
          <a:prstGeom prst="rect">
            <a:avLst/>
          </a:prstGeom>
          <a:noFill/>
        </p:spPr>
        <p:txBody>
          <a:bodyPr wrap="none" rtlCol="0">
            <a:spAutoFit/>
          </a:bodyPr>
          <a:lstStyle/>
          <a:p>
            <a:r>
              <a:rPr lang="zh-CN" altLang="en-US" dirty="0">
                <a:solidFill>
                  <a:srgbClr val="FF0000"/>
                </a:solidFill>
              </a:rPr>
              <a:t>作者提出的方法</a:t>
            </a:r>
            <a:endParaRPr lang="en-US" altLang="zh-CN" dirty="0">
              <a:solidFill>
                <a:srgbClr val="FF0000"/>
              </a:solidFill>
            </a:endParaRPr>
          </a:p>
          <a:p>
            <a:r>
              <a:rPr lang="zh-CN" altLang="en-US" dirty="0"/>
              <a:t>有效提升了数据增强的方法的性能，使得训练模型对于抗</a:t>
            </a:r>
            <a:r>
              <a:rPr lang="en-US" altLang="zh-CN" dirty="0"/>
              <a:t>JPEG</a:t>
            </a:r>
            <a:r>
              <a:rPr lang="zh-CN" altLang="en-US" dirty="0"/>
              <a:t>压缩的性能更好</a:t>
            </a:r>
          </a:p>
        </p:txBody>
      </p:sp>
    </p:spTree>
    <p:custDataLst>
      <p:tags r:id="rId1"/>
    </p:custDataLst>
    <p:extLst>
      <p:ext uri="{BB962C8B-B14F-4D97-AF65-F5344CB8AC3E}">
        <p14:creationId xmlns:p14="http://schemas.microsoft.com/office/powerpoint/2010/main" val="2673825002"/>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1"/>
          <p:cNvSpPr txBox="1"/>
          <p:nvPr>
            <p:custDataLst>
              <p:tags r:id="rId2"/>
            </p:custDataLst>
          </p:nvPr>
        </p:nvSpPr>
        <p:spPr>
          <a:xfrm>
            <a:off x="168329" y="1192795"/>
            <a:ext cx="5582464" cy="4634599"/>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sp>
        <p:nvSpPr>
          <p:cNvPr id="2" name="Text2">
            <a:extLst>
              <a:ext uri="{FF2B5EF4-FFF2-40B4-BE49-F238E27FC236}">
                <a16:creationId xmlns:a16="http://schemas.microsoft.com/office/drawing/2014/main" id="{F19906CD-0A76-D8D5-0B53-0621CAA1252F}"/>
              </a:ext>
            </a:extLst>
          </p:cNvPr>
          <p:cNvSpPr txBox="1"/>
          <p:nvPr>
            <p:custDataLst>
              <p:tags r:id="rId3"/>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4"/>
            </p:custDataLst>
          </p:nvPr>
        </p:nvPicPr>
        <p:blipFill>
          <a:blip r:embed="rId7">
            <a:extLst>
              <a:ext uri="{96DAC541-7B7A-43D3-8B79-37D633B846F1}">
                <asvg:svgBlip xmlns:asvg="http://schemas.microsoft.com/office/drawing/2016/SVG/main" r:embed="rId8"/>
              </a:ext>
            </a:extLst>
          </a:blip>
          <a:stretch>
            <a:fillRect/>
          </a:stretch>
        </p:blipFill>
        <p:spPr>
          <a:xfrm>
            <a:off x="168329" y="421491"/>
            <a:ext cx="585216" cy="585216"/>
          </a:xfrm>
          <a:prstGeom prst="rect">
            <a:avLst/>
          </a:prstGeom>
        </p:spPr>
      </p:pic>
      <p:grpSp>
        <p:nvGrpSpPr>
          <p:cNvPr id="4" name="组合 3">
            <a:extLst>
              <a:ext uri="{FF2B5EF4-FFF2-40B4-BE49-F238E27FC236}">
                <a16:creationId xmlns:a16="http://schemas.microsoft.com/office/drawing/2014/main" id="{A0756C42-5635-BFF3-9BB7-68426063FD98}"/>
              </a:ext>
            </a:extLst>
          </p:cNvPr>
          <p:cNvGrpSpPr/>
          <p:nvPr/>
        </p:nvGrpSpPr>
        <p:grpSpPr>
          <a:xfrm>
            <a:off x="768734" y="2084191"/>
            <a:ext cx="10750166" cy="3524249"/>
            <a:chOff x="768734" y="2084191"/>
            <a:chExt cx="10750166" cy="3524249"/>
          </a:xfrm>
        </p:grpSpPr>
        <p:grpSp>
          <p:nvGrpSpPr>
            <p:cNvPr id="7" name="组合 6">
              <a:extLst>
                <a:ext uri="{FF2B5EF4-FFF2-40B4-BE49-F238E27FC236}">
                  <a16:creationId xmlns:a16="http://schemas.microsoft.com/office/drawing/2014/main" id="{10866E72-DBC1-DF84-3B10-D0D0069A9910}"/>
                </a:ext>
              </a:extLst>
            </p:cNvPr>
            <p:cNvGrpSpPr/>
            <p:nvPr/>
          </p:nvGrpSpPr>
          <p:grpSpPr>
            <a:xfrm>
              <a:off x="768734" y="2084191"/>
              <a:ext cx="3306428" cy="3524249"/>
              <a:chOff x="-222" y="2084191"/>
              <a:chExt cx="3306428" cy="3524249"/>
            </a:xfrm>
          </p:grpSpPr>
          <p:sp>
            <p:nvSpPr>
              <p:cNvPr id="20" name="矩形 19">
                <a:extLst>
                  <a:ext uri="{FF2B5EF4-FFF2-40B4-BE49-F238E27FC236}">
                    <a16:creationId xmlns:a16="http://schemas.microsoft.com/office/drawing/2014/main" id="{73F5D860-E0D1-6633-4CA3-FB33FA01B6A8}"/>
                  </a:ext>
                </a:extLst>
              </p:cNvPr>
              <p:cNvSpPr/>
              <p:nvPr/>
            </p:nvSpPr>
            <p:spPr>
              <a:xfrm>
                <a:off x="-222" y="2084191"/>
                <a:ext cx="3046158" cy="352424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accent1"/>
                  </a:solidFill>
                </a:endParaRPr>
              </a:p>
            </p:txBody>
          </p:sp>
          <p:sp>
            <p:nvSpPr>
              <p:cNvPr id="21" name="任意多边形: 形状 20">
                <a:extLst>
                  <a:ext uri="{FF2B5EF4-FFF2-40B4-BE49-F238E27FC236}">
                    <a16:creationId xmlns:a16="http://schemas.microsoft.com/office/drawing/2014/main" id="{B1E047F5-3E2D-0C10-CF9F-25579863C192}"/>
                  </a:ext>
                </a:extLst>
              </p:cNvPr>
              <p:cNvSpPr/>
              <p:nvPr/>
            </p:nvSpPr>
            <p:spPr>
              <a:xfrm rot="719614" flipH="1">
                <a:off x="2785665" y="2399669"/>
                <a:ext cx="520541" cy="519751"/>
              </a:xfrm>
              <a:custGeom>
                <a:avLst/>
                <a:gdLst>
                  <a:gd name="T0" fmla="*/ 3845 w 3934"/>
                  <a:gd name="T1" fmla="*/ 89 h 3934"/>
                  <a:gd name="T2" fmla="*/ 2313 w 3934"/>
                  <a:gd name="T3" fmla="*/ 0 h 3934"/>
                  <a:gd name="T4" fmla="*/ 0 w 3934"/>
                  <a:gd name="T5" fmla="*/ 2313 h 3934"/>
                  <a:gd name="T6" fmla="*/ 1621 w 3934"/>
                  <a:gd name="T7" fmla="*/ 3934 h 3934"/>
                  <a:gd name="T8" fmla="*/ 3934 w 3934"/>
                  <a:gd name="T9" fmla="*/ 1621 h 3934"/>
                  <a:gd name="T10" fmla="*/ 3845 w 3934"/>
                  <a:gd name="T11" fmla="*/ 89 h 3934"/>
                  <a:gd name="T12" fmla="*/ 3343 w 3934"/>
                  <a:gd name="T13" fmla="*/ 1001 h 3934"/>
                  <a:gd name="T14" fmla="*/ 2933 w 3934"/>
                  <a:gd name="T15" fmla="*/ 1001 h 3934"/>
                  <a:gd name="T16" fmla="*/ 2933 w 3934"/>
                  <a:gd name="T17" fmla="*/ 591 h 3934"/>
                  <a:gd name="T18" fmla="*/ 3343 w 3934"/>
                  <a:gd name="T19" fmla="*/ 591 h 3934"/>
                  <a:gd name="T20" fmla="*/ 3343 w 3934"/>
                  <a:gd name="T21" fmla="*/ 1001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4" h="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2" name="矩形 21">
                <a:extLst>
                  <a:ext uri="{FF2B5EF4-FFF2-40B4-BE49-F238E27FC236}">
                    <a16:creationId xmlns:a16="http://schemas.microsoft.com/office/drawing/2014/main" id="{8669F608-0013-9B1B-7662-3207806D6445}"/>
                  </a:ext>
                </a:extLst>
              </p:cNvPr>
              <p:cNvSpPr/>
              <p:nvPr/>
            </p:nvSpPr>
            <p:spPr>
              <a:xfrm flipH="1">
                <a:off x="430052" y="4040278"/>
                <a:ext cx="2342365" cy="299697"/>
              </a:xfrm>
              <a:prstGeom prst="rect">
                <a:avLst/>
              </a:prstGeom>
              <a:ln>
                <a:noFill/>
              </a:ln>
            </p:spPr>
            <p:txBody>
              <a:bodyPr wrap="square" lIns="91440" tIns="45720" rIns="91440" bIns="45720" anchor="t">
                <a:spAutoFit/>
              </a:bodyPr>
              <a:lstStyle/>
              <a:p>
                <a:pPr>
                  <a:lnSpc>
                    <a:spcPct val="150000"/>
                  </a:lnSpc>
                </a:pPr>
                <a:endParaRPr lang="en-US" altLang="zh-CN" sz="1000" dirty="0">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09045A07-2862-AF45-39D7-DBFAB3A01B2B}"/>
                  </a:ext>
                </a:extLst>
              </p:cNvPr>
              <p:cNvSpPr txBox="1"/>
              <p:nvPr/>
            </p:nvSpPr>
            <p:spPr>
              <a:xfrm>
                <a:off x="430051" y="3568488"/>
                <a:ext cx="2615881" cy="1323439"/>
              </a:xfrm>
              <a:prstGeom prst="rect">
                <a:avLst/>
              </a:prstGeom>
              <a:noFill/>
              <a:ln>
                <a:noFill/>
              </a:ln>
            </p:spPr>
            <p:txBody>
              <a:bodyPr wrap="square" lIns="91440" tIns="45720" rIns="91440" bIns="45720" anchor="ctr" anchorCtr="0">
                <a:spAutoFit/>
              </a:bodyPr>
              <a:lstStyle/>
              <a:p>
                <a:pPr>
                  <a:buSzPct val="25000"/>
                </a:pPr>
                <a:r>
                  <a:rPr lang="en-US" altLang="zh-CN" sz="2000" b="1" dirty="0">
                    <a:solidFill>
                      <a:srgbClr val="FF0000"/>
                    </a:solidFill>
                    <a:latin typeface="等线" panose="02010600030101010101" pitchFamily="2" charset="-122"/>
                    <a:ea typeface="等线" panose="02010600030101010101" pitchFamily="2" charset="-122"/>
                  </a:rPr>
                  <a:t>Backbone  network</a:t>
                </a:r>
              </a:p>
              <a:p>
                <a:pPr>
                  <a:buSzPct val="25000"/>
                </a:pPr>
                <a:r>
                  <a:rPr lang="zh-CN" altLang="en-US" sz="2000" b="1" dirty="0">
                    <a:solidFill>
                      <a:srgbClr val="FF0000"/>
                    </a:solidFill>
                    <a:latin typeface="等线" panose="02010600030101010101" pitchFamily="2" charset="-122"/>
                    <a:ea typeface="等线" panose="02010600030101010101" pitchFamily="2" charset="-122"/>
                  </a:rPr>
                  <a:t>      （骨干网）</a:t>
                </a:r>
                <a:endParaRPr lang="en-US" altLang="zh-CN" sz="2000" b="1" dirty="0">
                  <a:solidFill>
                    <a:srgbClr val="FF0000"/>
                  </a:solidFill>
                  <a:latin typeface="等线" panose="02010600030101010101" pitchFamily="2" charset="-122"/>
                  <a:ea typeface="等线" panose="02010600030101010101" pitchFamily="2" charset="-122"/>
                </a:endParaRPr>
              </a:p>
              <a:p>
                <a:pPr>
                  <a:buSzPct val="25000"/>
                </a:pPr>
                <a:endParaRPr lang="en-US" altLang="zh-CN" sz="2000" b="1" dirty="0">
                  <a:solidFill>
                    <a:srgbClr val="FF0000"/>
                  </a:solidFill>
                  <a:latin typeface="等线" panose="02010600030101010101" pitchFamily="2" charset="-122"/>
                  <a:ea typeface="等线" panose="02010600030101010101" pitchFamily="2" charset="-122"/>
                </a:endParaRPr>
              </a:p>
              <a:p>
                <a:pPr>
                  <a:buSzPct val="25000"/>
                </a:pPr>
                <a:endParaRPr lang="en-US" altLang="zh-CN" sz="2000" b="1" dirty="0">
                  <a:solidFill>
                    <a:srgbClr val="FF0000"/>
                  </a:solidFill>
                  <a:latin typeface="等线" panose="02010600030101010101" pitchFamily="2" charset="-122"/>
                  <a:ea typeface="等线" panose="02010600030101010101" pitchFamily="2" charset="-122"/>
                </a:endParaRPr>
              </a:p>
            </p:txBody>
          </p:sp>
          <p:sp>
            <p:nvSpPr>
              <p:cNvPr id="24" name="文本框 23">
                <a:extLst>
                  <a:ext uri="{FF2B5EF4-FFF2-40B4-BE49-F238E27FC236}">
                    <a16:creationId xmlns:a16="http://schemas.microsoft.com/office/drawing/2014/main" id="{C9E255BB-BD6E-6859-6134-C8FE30DFBBF3}"/>
                  </a:ext>
                </a:extLst>
              </p:cNvPr>
              <p:cNvSpPr txBox="1"/>
              <p:nvPr/>
            </p:nvSpPr>
            <p:spPr>
              <a:xfrm>
                <a:off x="454820" y="2967832"/>
                <a:ext cx="2342363" cy="523220"/>
              </a:xfrm>
              <a:prstGeom prst="rect">
                <a:avLst/>
              </a:prstGeom>
              <a:noFill/>
              <a:ln>
                <a:noFill/>
              </a:ln>
            </p:spPr>
            <p:txBody>
              <a:bodyPr wrap="square" lIns="91440" tIns="45720" rIns="91440" bIns="45720" anchor="ctr" anchorCtr="0">
                <a:spAutoFit/>
              </a:bodyPr>
              <a:lstStyle/>
              <a:p>
                <a:pPr>
                  <a:buSzPct val="25000"/>
                </a:pPr>
                <a:r>
                  <a:rPr lang="en-US" altLang="zh-CN" sz="2800" b="1" dirty="0">
                    <a:latin typeface="等线 Light" panose="02010600030101010101" pitchFamily="2" charset="-122"/>
                    <a:ea typeface="等线 Light" panose="02010600030101010101" pitchFamily="2" charset="-122"/>
                  </a:rPr>
                  <a:t>01</a:t>
                </a:r>
              </a:p>
            </p:txBody>
          </p:sp>
        </p:grpSp>
        <p:grpSp>
          <p:nvGrpSpPr>
            <p:cNvPr id="8" name="组合 7">
              <a:extLst>
                <a:ext uri="{FF2B5EF4-FFF2-40B4-BE49-F238E27FC236}">
                  <a16:creationId xmlns:a16="http://schemas.microsoft.com/office/drawing/2014/main" id="{A6D1AAFA-71C5-19F0-5455-533FDDC24743}"/>
                </a:ext>
              </a:extLst>
            </p:cNvPr>
            <p:cNvGrpSpPr/>
            <p:nvPr/>
          </p:nvGrpSpPr>
          <p:grpSpPr>
            <a:xfrm>
              <a:off x="4490603" y="2084191"/>
              <a:ext cx="3306428" cy="3524249"/>
              <a:chOff x="2737343" y="2084191"/>
              <a:chExt cx="3306428" cy="3524249"/>
            </a:xfrm>
          </p:grpSpPr>
          <p:sp>
            <p:nvSpPr>
              <p:cNvPr id="15" name="矩形 14">
                <a:extLst>
                  <a:ext uri="{FF2B5EF4-FFF2-40B4-BE49-F238E27FC236}">
                    <a16:creationId xmlns:a16="http://schemas.microsoft.com/office/drawing/2014/main" id="{65E48ECE-FDB1-D3AC-D148-B8318D56C8D3}"/>
                  </a:ext>
                </a:extLst>
              </p:cNvPr>
              <p:cNvSpPr/>
              <p:nvPr/>
            </p:nvSpPr>
            <p:spPr>
              <a:xfrm>
                <a:off x="2737343" y="2084191"/>
                <a:ext cx="3046158" cy="352424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accent1"/>
                  </a:solidFill>
                </a:endParaRPr>
              </a:p>
            </p:txBody>
          </p:sp>
          <p:sp>
            <p:nvSpPr>
              <p:cNvPr id="16" name="任意多边形: 形状 15">
                <a:extLst>
                  <a:ext uri="{FF2B5EF4-FFF2-40B4-BE49-F238E27FC236}">
                    <a16:creationId xmlns:a16="http://schemas.microsoft.com/office/drawing/2014/main" id="{4CC696DD-76D6-BF9A-7391-231A59B41CC4}"/>
                  </a:ext>
                </a:extLst>
              </p:cNvPr>
              <p:cNvSpPr/>
              <p:nvPr/>
            </p:nvSpPr>
            <p:spPr>
              <a:xfrm rot="719614" flipH="1">
                <a:off x="5523230" y="2399669"/>
                <a:ext cx="520541" cy="519751"/>
              </a:xfrm>
              <a:custGeom>
                <a:avLst/>
                <a:gdLst>
                  <a:gd name="T0" fmla="*/ 3845 w 3934"/>
                  <a:gd name="T1" fmla="*/ 89 h 3934"/>
                  <a:gd name="T2" fmla="*/ 2313 w 3934"/>
                  <a:gd name="T3" fmla="*/ 0 h 3934"/>
                  <a:gd name="T4" fmla="*/ 0 w 3934"/>
                  <a:gd name="T5" fmla="*/ 2313 h 3934"/>
                  <a:gd name="T6" fmla="*/ 1621 w 3934"/>
                  <a:gd name="T7" fmla="*/ 3934 h 3934"/>
                  <a:gd name="T8" fmla="*/ 3934 w 3934"/>
                  <a:gd name="T9" fmla="*/ 1621 h 3934"/>
                  <a:gd name="T10" fmla="*/ 3845 w 3934"/>
                  <a:gd name="T11" fmla="*/ 89 h 3934"/>
                  <a:gd name="T12" fmla="*/ 3343 w 3934"/>
                  <a:gd name="T13" fmla="*/ 1001 h 3934"/>
                  <a:gd name="T14" fmla="*/ 2933 w 3934"/>
                  <a:gd name="T15" fmla="*/ 1001 h 3934"/>
                  <a:gd name="T16" fmla="*/ 2933 w 3934"/>
                  <a:gd name="T17" fmla="*/ 591 h 3934"/>
                  <a:gd name="T18" fmla="*/ 3343 w 3934"/>
                  <a:gd name="T19" fmla="*/ 591 h 3934"/>
                  <a:gd name="T20" fmla="*/ 3343 w 3934"/>
                  <a:gd name="T21" fmla="*/ 1001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4" h="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sp>
            <p:nvSpPr>
              <p:cNvPr id="17" name="矩形 16">
                <a:extLst>
                  <a:ext uri="{FF2B5EF4-FFF2-40B4-BE49-F238E27FC236}">
                    <a16:creationId xmlns:a16="http://schemas.microsoft.com/office/drawing/2014/main" id="{CBEFE9FF-BD78-0152-F333-30C60EEBDD86}"/>
                  </a:ext>
                </a:extLst>
              </p:cNvPr>
              <p:cNvSpPr/>
              <p:nvPr/>
            </p:nvSpPr>
            <p:spPr>
              <a:xfrm flipH="1">
                <a:off x="3167617" y="4040278"/>
                <a:ext cx="2342365" cy="299697"/>
              </a:xfrm>
              <a:prstGeom prst="rect">
                <a:avLst/>
              </a:prstGeom>
              <a:ln>
                <a:noFill/>
              </a:ln>
            </p:spPr>
            <p:txBody>
              <a:bodyPr wrap="square" lIns="91440" tIns="45720" rIns="91440" bIns="45720" anchor="t">
                <a:spAutoFit/>
              </a:bodyPr>
              <a:lstStyle/>
              <a:p>
                <a:pPr>
                  <a:lnSpc>
                    <a:spcPct val="150000"/>
                  </a:lnSpc>
                </a:pPr>
                <a:endParaRPr lang="en-US" altLang="zh-CN" sz="1000" dirty="0">
                  <a:latin typeface="等线" panose="02010600030101010101" pitchFamily="2" charset="-122"/>
                  <a:ea typeface="等线" panose="02010600030101010101" pitchFamily="2" charset="-122"/>
                </a:endParaRPr>
              </a:p>
            </p:txBody>
          </p:sp>
          <p:sp>
            <p:nvSpPr>
              <p:cNvPr id="18" name="文本框 17">
                <a:extLst>
                  <a:ext uri="{FF2B5EF4-FFF2-40B4-BE49-F238E27FC236}">
                    <a16:creationId xmlns:a16="http://schemas.microsoft.com/office/drawing/2014/main" id="{C39DFABC-D5A3-928B-17EE-F6C196A9776C}"/>
                  </a:ext>
                </a:extLst>
              </p:cNvPr>
              <p:cNvSpPr txBox="1"/>
              <p:nvPr/>
            </p:nvSpPr>
            <p:spPr>
              <a:xfrm>
                <a:off x="3167620" y="3546077"/>
                <a:ext cx="2342363" cy="677108"/>
              </a:xfrm>
              <a:prstGeom prst="rect">
                <a:avLst/>
              </a:prstGeom>
              <a:noFill/>
              <a:ln>
                <a:noFill/>
              </a:ln>
            </p:spPr>
            <p:txBody>
              <a:bodyPr wrap="square" lIns="91440" tIns="45720" rIns="91440" bIns="45720" anchor="ctr" anchorCtr="0">
                <a:spAutoFit/>
              </a:bodyPr>
              <a:lstStyle/>
              <a:p>
                <a:pPr>
                  <a:buSzPct val="25000"/>
                </a:pPr>
                <a:r>
                  <a:rPr lang="en-US" altLang="zh-CN" b="1" dirty="0">
                    <a:solidFill>
                      <a:srgbClr val="FF0000"/>
                    </a:solidFill>
                    <a:latin typeface="等线" panose="02010600030101010101" pitchFamily="2" charset="-122"/>
                    <a:ea typeface="等线" panose="02010600030101010101" pitchFamily="2" charset="-122"/>
                  </a:rPr>
                  <a:t>   </a:t>
                </a:r>
                <a:r>
                  <a:rPr lang="en-US" altLang="zh-CN" b="1" dirty="0" err="1">
                    <a:solidFill>
                      <a:srgbClr val="FF0000"/>
                    </a:solidFill>
                    <a:latin typeface="等线" panose="02010600030101010101" pitchFamily="2" charset="-122"/>
                    <a:ea typeface="等线" panose="02010600030101010101" pitchFamily="2" charset="-122"/>
                  </a:rPr>
                  <a:t>ComNet</a:t>
                </a:r>
                <a:endParaRPr lang="en-US" altLang="zh-CN" b="1" dirty="0">
                  <a:solidFill>
                    <a:srgbClr val="FF0000"/>
                  </a:solidFill>
                  <a:latin typeface="等线" panose="02010600030101010101" pitchFamily="2" charset="-122"/>
                  <a:ea typeface="等线" panose="02010600030101010101" pitchFamily="2" charset="-122"/>
                </a:endParaRPr>
              </a:p>
              <a:p>
                <a:pPr>
                  <a:buSzPct val="25000"/>
                </a:pPr>
                <a:r>
                  <a:rPr lang="zh-CN" altLang="en-US" b="1" dirty="0">
                    <a:solidFill>
                      <a:srgbClr val="FF0000"/>
                    </a:solidFill>
                    <a:latin typeface="等线" panose="02010600030101010101" pitchFamily="2" charset="-122"/>
                    <a:ea typeface="等线" panose="02010600030101010101" pitchFamily="2" charset="-122"/>
                  </a:rPr>
                  <a:t>（</a:t>
                </a:r>
                <a:r>
                  <a:rPr lang="zh-CN" altLang="en-US" sz="2000" b="1" dirty="0">
                    <a:solidFill>
                      <a:srgbClr val="FF0000"/>
                    </a:solidFill>
                    <a:latin typeface="等线" panose="02010600030101010101" pitchFamily="2" charset="-122"/>
                    <a:ea typeface="等线" panose="02010600030101010101" pitchFamily="2" charset="-122"/>
                  </a:rPr>
                  <a:t>压缩逼近网络）</a:t>
                </a:r>
                <a:endParaRPr lang="en-US" altLang="zh-CN" sz="2000" b="1" dirty="0">
                  <a:solidFill>
                    <a:srgbClr val="FF0000"/>
                  </a:solidFill>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489F8A36-6ED0-7AAD-271B-D0B521F596DB}"/>
                  </a:ext>
                </a:extLst>
              </p:cNvPr>
              <p:cNvSpPr txBox="1"/>
              <p:nvPr/>
            </p:nvSpPr>
            <p:spPr>
              <a:xfrm>
                <a:off x="3167620" y="2967832"/>
                <a:ext cx="2342363" cy="523220"/>
              </a:xfrm>
              <a:prstGeom prst="rect">
                <a:avLst/>
              </a:prstGeom>
              <a:noFill/>
              <a:ln>
                <a:noFill/>
              </a:ln>
            </p:spPr>
            <p:txBody>
              <a:bodyPr wrap="square" lIns="91440" tIns="45720" rIns="91440" bIns="45720" anchor="ctr" anchorCtr="0">
                <a:spAutoFit/>
              </a:bodyPr>
              <a:lstStyle/>
              <a:p>
                <a:pPr>
                  <a:buSzPct val="25000"/>
                </a:pPr>
                <a:r>
                  <a:rPr lang="en-US" altLang="zh-CN" sz="2800" b="1" dirty="0">
                    <a:latin typeface="等线 Light" panose="02010600030101010101" pitchFamily="2" charset="-122"/>
                    <a:ea typeface="等线 Light" panose="02010600030101010101" pitchFamily="2" charset="-122"/>
                  </a:rPr>
                  <a:t>02</a:t>
                </a:r>
              </a:p>
            </p:txBody>
          </p:sp>
        </p:grpSp>
        <p:grpSp>
          <p:nvGrpSpPr>
            <p:cNvPr id="9" name="组合 8">
              <a:extLst>
                <a:ext uri="{FF2B5EF4-FFF2-40B4-BE49-F238E27FC236}">
                  <a16:creationId xmlns:a16="http://schemas.microsoft.com/office/drawing/2014/main" id="{19BA3DAE-3ED6-40C2-8361-6AE9F8FFBC10}"/>
                </a:ext>
              </a:extLst>
            </p:cNvPr>
            <p:cNvGrpSpPr/>
            <p:nvPr/>
          </p:nvGrpSpPr>
          <p:grpSpPr>
            <a:xfrm>
              <a:off x="8212472" y="2084191"/>
              <a:ext cx="3306428" cy="3524249"/>
              <a:chOff x="8212472" y="2084191"/>
              <a:chExt cx="3306428" cy="3524249"/>
            </a:xfrm>
          </p:grpSpPr>
          <p:sp>
            <p:nvSpPr>
              <p:cNvPr id="10" name="矩形 9">
                <a:extLst>
                  <a:ext uri="{FF2B5EF4-FFF2-40B4-BE49-F238E27FC236}">
                    <a16:creationId xmlns:a16="http://schemas.microsoft.com/office/drawing/2014/main" id="{55AC1228-9EDA-8BE3-0EC3-A4E0E5A7C967}"/>
                  </a:ext>
                </a:extLst>
              </p:cNvPr>
              <p:cNvSpPr/>
              <p:nvPr/>
            </p:nvSpPr>
            <p:spPr>
              <a:xfrm>
                <a:off x="8212472" y="2084191"/>
                <a:ext cx="3046158" cy="3524249"/>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accent1"/>
                  </a:solidFill>
                </a:endParaRPr>
              </a:p>
            </p:txBody>
          </p:sp>
          <p:sp>
            <p:nvSpPr>
              <p:cNvPr id="11" name="任意多边形: 形状 10">
                <a:extLst>
                  <a:ext uri="{FF2B5EF4-FFF2-40B4-BE49-F238E27FC236}">
                    <a16:creationId xmlns:a16="http://schemas.microsoft.com/office/drawing/2014/main" id="{CC51827E-6DDC-3410-29FF-B249A01CE449}"/>
                  </a:ext>
                </a:extLst>
              </p:cNvPr>
              <p:cNvSpPr/>
              <p:nvPr/>
            </p:nvSpPr>
            <p:spPr>
              <a:xfrm rot="719614" flipH="1">
                <a:off x="10998359" y="2399669"/>
                <a:ext cx="520541" cy="519751"/>
              </a:xfrm>
              <a:custGeom>
                <a:avLst/>
                <a:gdLst>
                  <a:gd name="T0" fmla="*/ 3845 w 3934"/>
                  <a:gd name="T1" fmla="*/ 89 h 3934"/>
                  <a:gd name="T2" fmla="*/ 2313 w 3934"/>
                  <a:gd name="T3" fmla="*/ 0 h 3934"/>
                  <a:gd name="T4" fmla="*/ 0 w 3934"/>
                  <a:gd name="T5" fmla="*/ 2313 h 3934"/>
                  <a:gd name="T6" fmla="*/ 1621 w 3934"/>
                  <a:gd name="T7" fmla="*/ 3934 h 3934"/>
                  <a:gd name="T8" fmla="*/ 3934 w 3934"/>
                  <a:gd name="T9" fmla="*/ 1621 h 3934"/>
                  <a:gd name="T10" fmla="*/ 3845 w 3934"/>
                  <a:gd name="T11" fmla="*/ 89 h 3934"/>
                  <a:gd name="T12" fmla="*/ 3343 w 3934"/>
                  <a:gd name="T13" fmla="*/ 1001 h 3934"/>
                  <a:gd name="T14" fmla="*/ 2933 w 3934"/>
                  <a:gd name="T15" fmla="*/ 1001 h 3934"/>
                  <a:gd name="T16" fmla="*/ 2933 w 3934"/>
                  <a:gd name="T17" fmla="*/ 591 h 3934"/>
                  <a:gd name="T18" fmla="*/ 3343 w 3934"/>
                  <a:gd name="T19" fmla="*/ 591 h 3934"/>
                  <a:gd name="T20" fmla="*/ 3343 w 3934"/>
                  <a:gd name="T21" fmla="*/ 1001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4" h="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2" name="矩形 11">
                <a:extLst>
                  <a:ext uri="{FF2B5EF4-FFF2-40B4-BE49-F238E27FC236}">
                    <a16:creationId xmlns:a16="http://schemas.microsoft.com/office/drawing/2014/main" id="{13C67443-D547-52B7-1EFE-E401B078ECF7}"/>
                  </a:ext>
                </a:extLst>
              </p:cNvPr>
              <p:cNvSpPr/>
              <p:nvPr/>
            </p:nvSpPr>
            <p:spPr>
              <a:xfrm flipH="1">
                <a:off x="8642746" y="4040278"/>
                <a:ext cx="2342365" cy="299697"/>
              </a:xfrm>
              <a:prstGeom prst="rect">
                <a:avLst/>
              </a:prstGeom>
              <a:ln>
                <a:noFill/>
              </a:ln>
            </p:spPr>
            <p:txBody>
              <a:bodyPr wrap="square" lIns="91440" tIns="45720" rIns="91440" bIns="45720" anchor="t">
                <a:spAutoFit/>
              </a:bodyPr>
              <a:lstStyle/>
              <a:p>
                <a:pPr>
                  <a:lnSpc>
                    <a:spcPct val="150000"/>
                  </a:lnSpc>
                </a:pPr>
                <a:endParaRPr lang="en-US" altLang="zh-CN" sz="1000" dirty="0">
                  <a:latin typeface="等线" panose="02010600030101010101" pitchFamily="2" charset="-122"/>
                  <a:ea typeface="等线" panose="02010600030101010101" pitchFamily="2" charset="-122"/>
                </a:endParaRPr>
              </a:p>
            </p:txBody>
          </p:sp>
          <p:sp>
            <p:nvSpPr>
              <p:cNvPr id="13" name="文本框 12">
                <a:extLst>
                  <a:ext uri="{FF2B5EF4-FFF2-40B4-BE49-F238E27FC236}">
                    <a16:creationId xmlns:a16="http://schemas.microsoft.com/office/drawing/2014/main" id="{CA28BDDC-DA3B-6345-8AE7-1136F550A610}"/>
                  </a:ext>
                </a:extLst>
              </p:cNvPr>
              <p:cNvSpPr txBox="1"/>
              <p:nvPr/>
            </p:nvSpPr>
            <p:spPr>
              <a:xfrm>
                <a:off x="8642746" y="3369262"/>
                <a:ext cx="2563133" cy="954107"/>
              </a:xfrm>
              <a:prstGeom prst="rect">
                <a:avLst/>
              </a:prstGeom>
              <a:noFill/>
              <a:ln>
                <a:noFill/>
              </a:ln>
            </p:spPr>
            <p:txBody>
              <a:bodyPr wrap="square" lIns="91440" tIns="45720" rIns="91440" bIns="45720" anchor="ctr" anchorCtr="0">
                <a:spAutoFit/>
              </a:bodyPr>
              <a:lstStyle/>
              <a:p>
                <a:pPr>
                  <a:buSzPct val="25000"/>
                </a:pPr>
                <a:r>
                  <a:rPr lang="en-US" altLang="zh-CN" b="1" dirty="0">
                    <a:solidFill>
                      <a:srgbClr val="FF0000"/>
                    </a:solidFill>
                    <a:latin typeface="等线" panose="02010600030101010101" pitchFamily="2" charset="-122"/>
                    <a:ea typeface="等线" panose="02010600030101010101" pitchFamily="2" charset="-122"/>
                  </a:rPr>
                  <a:t>domain adaptation strategy</a:t>
                </a:r>
              </a:p>
              <a:p>
                <a:pPr>
                  <a:buSzPct val="25000"/>
                </a:pPr>
                <a:r>
                  <a:rPr lang="zh-CN" altLang="en-US" sz="2000" b="1" dirty="0">
                    <a:solidFill>
                      <a:srgbClr val="FF0000"/>
                    </a:solidFill>
                    <a:latin typeface="等线" panose="02010600030101010101" pitchFamily="2" charset="-122"/>
                    <a:ea typeface="等线" panose="02010600030101010101" pitchFamily="2" charset="-122"/>
                  </a:rPr>
                  <a:t>（领域适应策略）</a:t>
                </a:r>
                <a:endParaRPr lang="en-US" altLang="zh-CN" sz="2000" b="1" dirty="0">
                  <a:solidFill>
                    <a:srgbClr val="FF0000"/>
                  </a:solidFill>
                  <a:latin typeface="等线" panose="02010600030101010101" pitchFamily="2" charset="-122"/>
                  <a:ea typeface="等线" panose="02010600030101010101" pitchFamily="2" charset="-122"/>
                </a:endParaRPr>
              </a:p>
            </p:txBody>
          </p:sp>
          <p:sp>
            <p:nvSpPr>
              <p:cNvPr id="14" name="文本框 13">
                <a:extLst>
                  <a:ext uri="{FF2B5EF4-FFF2-40B4-BE49-F238E27FC236}">
                    <a16:creationId xmlns:a16="http://schemas.microsoft.com/office/drawing/2014/main" id="{B37EA6CC-6681-4CA9-72CA-FF1DF780C065}"/>
                  </a:ext>
                </a:extLst>
              </p:cNvPr>
              <p:cNvSpPr txBox="1"/>
              <p:nvPr/>
            </p:nvSpPr>
            <p:spPr>
              <a:xfrm>
                <a:off x="8642749" y="2967832"/>
                <a:ext cx="2342363" cy="523220"/>
              </a:xfrm>
              <a:prstGeom prst="rect">
                <a:avLst/>
              </a:prstGeom>
              <a:noFill/>
              <a:ln>
                <a:noFill/>
              </a:ln>
            </p:spPr>
            <p:txBody>
              <a:bodyPr wrap="square" lIns="91440" tIns="45720" rIns="91440" bIns="45720" anchor="ctr" anchorCtr="0">
                <a:spAutoFit/>
              </a:bodyPr>
              <a:lstStyle/>
              <a:p>
                <a:pPr>
                  <a:buSzPct val="25000"/>
                </a:pPr>
                <a:r>
                  <a:rPr lang="en-US" altLang="zh-CN" sz="2800" b="1" dirty="0">
                    <a:latin typeface="等线 Light" panose="02010600030101010101" pitchFamily="2" charset="-122"/>
                    <a:ea typeface="等线 Light" panose="02010600030101010101" pitchFamily="2" charset="-122"/>
                  </a:rPr>
                  <a:t>03</a:t>
                </a:r>
              </a:p>
            </p:txBody>
          </p:sp>
        </p:grpSp>
      </p:grpSp>
      <p:sp>
        <p:nvSpPr>
          <p:cNvPr id="26" name="文本框 25">
            <a:extLst>
              <a:ext uri="{FF2B5EF4-FFF2-40B4-BE49-F238E27FC236}">
                <a16:creationId xmlns:a16="http://schemas.microsoft.com/office/drawing/2014/main" id="{298622E2-C8D1-0AE9-BA16-CDA4FC3E4462}"/>
              </a:ext>
            </a:extLst>
          </p:cNvPr>
          <p:cNvSpPr txBox="1"/>
          <p:nvPr/>
        </p:nvSpPr>
        <p:spPr>
          <a:xfrm>
            <a:off x="5586669" y="1187211"/>
            <a:ext cx="902811" cy="523220"/>
          </a:xfrm>
          <a:prstGeom prst="rect">
            <a:avLst/>
          </a:prstGeom>
          <a:noFill/>
        </p:spPr>
        <p:txBody>
          <a:bodyPr wrap="none" rtlCol="0">
            <a:spAutoFit/>
          </a:bodyPr>
          <a:lstStyle/>
          <a:p>
            <a:r>
              <a:rPr lang="zh-CN" altLang="en-US" sz="2800" dirty="0"/>
              <a:t>总览</a:t>
            </a:r>
          </a:p>
        </p:txBody>
      </p:sp>
    </p:spTree>
    <p:custDataLst>
      <p:tags r:id="rId1"/>
    </p:custDataLst>
    <p:extLst>
      <p:ext uri="{BB962C8B-B14F-4D97-AF65-F5344CB8AC3E}">
        <p14:creationId xmlns:p14="http://schemas.microsoft.com/office/powerpoint/2010/main" val="95114074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2">
            <a:extLst>
              <a:ext uri="{FF2B5EF4-FFF2-40B4-BE49-F238E27FC236}">
                <a16:creationId xmlns:a16="http://schemas.microsoft.com/office/drawing/2014/main" id="{0727AC4A-5A8E-4426-30A2-7075BFC2D8CF}"/>
              </a:ext>
            </a:extLst>
          </p:cNvPr>
          <p:cNvPicPr>
            <a:picLocks/>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pic>
        <p:nvPicPr>
          <p:cNvPr id="26" name="图片 25">
            <a:extLst>
              <a:ext uri="{FF2B5EF4-FFF2-40B4-BE49-F238E27FC236}">
                <a16:creationId xmlns:a16="http://schemas.microsoft.com/office/drawing/2014/main" id="{62A89701-ED4D-94B2-DD51-59D217B000DC}"/>
              </a:ext>
            </a:extLst>
          </p:cNvPr>
          <p:cNvPicPr>
            <a:picLocks noChangeAspect="1"/>
          </p:cNvPicPr>
          <p:nvPr/>
        </p:nvPicPr>
        <p:blipFill>
          <a:blip r:embed="rId8"/>
          <a:stretch>
            <a:fillRect/>
          </a:stretch>
        </p:blipFill>
        <p:spPr>
          <a:xfrm>
            <a:off x="753545" y="1969622"/>
            <a:ext cx="9431066" cy="1305107"/>
          </a:xfrm>
          <a:prstGeom prst="rect">
            <a:avLst/>
          </a:prstGeom>
        </p:spPr>
      </p:pic>
      <p:sp>
        <p:nvSpPr>
          <p:cNvPr id="27" name="Text2">
            <a:extLst>
              <a:ext uri="{FF2B5EF4-FFF2-40B4-BE49-F238E27FC236}">
                <a16:creationId xmlns:a16="http://schemas.microsoft.com/office/drawing/2014/main" id="{0E9FFCD7-C4F6-9D5C-2FB1-08758DCA9FE2}"/>
              </a:ext>
            </a:extLst>
          </p:cNvPr>
          <p:cNvSpPr txBox="1"/>
          <p:nvPr>
            <p:custDataLst>
              <p:tags r:id="rId3"/>
            </p:custDataLst>
          </p:nvPr>
        </p:nvSpPr>
        <p:spPr>
          <a:xfrm>
            <a:off x="638297" y="330051"/>
            <a:ext cx="1008609" cy="683264"/>
          </a:xfrm>
          <a:prstGeom prst="rect">
            <a:avLst/>
          </a:prstGeom>
          <a:noFill/>
        </p:spPr>
        <p:txBody>
          <a:bodyPr wrap="none" rtlCol="0" anchor="b" anchorCtr="0">
            <a:spAutoFit/>
          </a:bodyPr>
          <a:lstStyle/>
          <a:p>
            <a:pPr marL="0" marR="0" lvl="0" algn="l" defTabSz="914400" rtl="0" eaLnBrk="1" fontAlgn="ctr" latinLnBrk="0" hangingPunct="1">
              <a:lnSpc>
                <a:spcPct val="12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22A26"/>
                </a:solidFill>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31" name="文本框 30">
            <a:extLst>
              <a:ext uri="{FF2B5EF4-FFF2-40B4-BE49-F238E27FC236}">
                <a16:creationId xmlns:a16="http://schemas.microsoft.com/office/drawing/2014/main" id="{C13A505F-99AB-A693-661F-43D74B1D30C1}"/>
              </a:ext>
            </a:extLst>
          </p:cNvPr>
          <p:cNvSpPr txBox="1"/>
          <p:nvPr/>
        </p:nvSpPr>
        <p:spPr>
          <a:xfrm>
            <a:off x="547085" y="1104756"/>
            <a:ext cx="3253950" cy="1200329"/>
          </a:xfrm>
          <a:prstGeom prst="rect">
            <a:avLst/>
          </a:prstGeom>
          <a:noFill/>
        </p:spPr>
        <p:txBody>
          <a:bodyPr wrap="square" rtlCol="0">
            <a:spAutoFit/>
          </a:bodyPr>
          <a:lstStyle/>
          <a:p>
            <a:pPr>
              <a:buSzPct val="25000"/>
            </a:pPr>
            <a:r>
              <a:rPr lang="en-US" altLang="zh-CN" sz="1800" b="1" dirty="0">
                <a:solidFill>
                  <a:srgbClr val="FF0000"/>
                </a:solidFill>
                <a:latin typeface="等线" panose="02010600030101010101" pitchFamily="2" charset="-122"/>
                <a:ea typeface="等线" panose="02010600030101010101" pitchFamily="2" charset="-122"/>
              </a:rPr>
              <a:t>Backbone  network</a:t>
            </a:r>
            <a:r>
              <a:rPr lang="zh-CN" altLang="en-US" sz="1800" b="1" dirty="0">
                <a:solidFill>
                  <a:srgbClr val="FF0000"/>
                </a:solidFill>
                <a:latin typeface="等线" panose="02010600030101010101" pitchFamily="2" charset="-122"/>
                <a:ea typeface="等线" panose="02010600030101010101" pitchFamily="2" charset="-122"/>
              </a:rPr>
              <a:t>（骨干网）</a:t>
            </a:r>
            <a:endParaRPr lang="en-US" altLang="zh-CN" sz="1800" b="1" dirty="0">
              <a:solidFill>
                <a:srgbClr val="FF0000"/>
              </a:solidFill>
              <a:latin typeface="等线" panose="02010600030101010101" pitchFamily="2" charset="-122"/>
              <a:ea typeface="等线" panose="02010600030101010101" pitchFamily="2" charset="-122"/>
            </a:endParaRPr>
          </a:p>
          <a:p>
            <a:pPr>
              <a:buSzPct val="25000"/>
            </a:pPr>
            <a:r>
              <a:rPr lang="en-US" altLang="zh-CN" sz="1800" b="1" dirty="0">
                <a:solidFill>
                  <a:srgbClr val="FF0000"/>
                </a:solidFill>
                <a:latin typeface="等线" panose="02010600030101010101" pitchFamily="2" charset="-122"/>
                <a:ea typeface="等线" panose="02010600030101010101" pitchFamily="2" charset="-122"/>
              </a:rPr>
              <a:t>ICRF-</a:t>
            </a:r>
            <a:r>
              <a:rPr lang="en-US" altLang="zh-CN" sz="1800" b="1" dirty="0" err="1">
                <a:solidFill>
                  <a:srgbClr val="FF0000"/>
                </a:solidFill>
                <a:latin typeface="等线" panose="02010600030101010101" pitchFamily="2" charset="-122"/>
                <a:ea typeface="等线" panose="02010600030101010101" pitchFamily="2" charset="-122"/>
              </a:rPr>
              <a:t>Att</a:t>
            </a:r>
            <a:r>
              <a:rPr lang="zh-CN" altLang="en-US" sz="1800" b="1" dirty="0">
                <a:solidFill>
                  <a:srgbClr val="FF0000"/>
                </a:solidFill>
                <a:latin typeface="等线" panose="02010600030101010101" pitchFamily="2" charset="-122"/>
                <a:ea typeface="等线" panose="02010600030101010101" pitchFamily="2" charset="-122"/>
              </a:rPr>
              <a:t>注意力模块</a:t>
            </a:r>
            <a:endParaRPr lang="en-US" altLang="zh-CN" sz="1800" b="1" dirty="0">
              <a:solidFill>
                <a:srgbClr val="FF0000"/>
              </a:solidFill>
              <a:latin typeface="等线" panose="02010600030101010101" pitchFamily="2" charset="-122"/>
              <a:ea typeface="等线" panose="02010600030101010101" pitchFamily="2" charset="-122"/>
            </a:endParaRPr>
          </a:p>
          <a:p>
            <a:pPr>
              <a:buSzPct val="25000"/>
            </a:pPr>
            <a:endParaRPr lang="en-US" altLang="zh-CN" sz="1800" b="1" dirty="0">
              <a:solidFill>
                <a:srgbClr val="FF0000"/>
              </a:solidFill>
              <a:latin typeface="等线" panose="02010600030101010101" pitchFamily="2" charset="-122"/>
              <a:ea typeface="等线" panose="02010600030101010101" pitchFamily="2" charset="-122"/>
            </a:endParaRPr>
          </a:p>
          <a:p>
            <a:endParaRPr lang="zh-CN" altLang="en-US" dirty="0"/>
          </a:p>
        </p:txBody>
      </p:sp>
      <p:sp>
        <p:nvSpPr>
          <p:cNvPr id="33" name="文本框 32">
            <a:extLst>
              <a:ext uri="{FF2B5EF4-FFF2-40B4-BE49-F238E27FC236}">
                <a16:creationId xmlns:a16="http://schemas.microsoft.com/office/drawing/2014/main" id="{EEA5BECE-C5D6-24D0-5431-D938E52D3873}"/>
              </a:ext>
            </a:extLst>
          </p:cNvPr>
          <p:cNvSpPr txBox="1"/>
          <p:nvPr/>
        </p:nvSpPr>
        <p:spPr>
          <a:xfrm>
            <a:off x="5055054" y="1600290"/>
            <a:ext cx="646331" cy="369332"/>
          </a:xfrm>
          <a:prstGeom prst="rect">
            <a:avLst/>
          </a:prstGeom>
          <a:noFill/>
        </p:spPr>
        <p:txBody>
          <a:bodyPr wrap="none" rtlCol="0">
            <a:spAutoFit/>
          </a:bodyPr>
          <a:lstStyle/>
          <a:p>
            <a:r>
              <a:rPr lang="zh-CN" altLang="en-US" dirty="0"/>
              <a:t>架构</a:t>
            </a:r>
          </a:p>
        </p:txBody>
      </p:sp>
      <p:sp>
        <p:nvSpPr>
          <p:cNvPr id="34" name="文本框 33">
            <a:extLst>
              <a:ext uri="{FF2B5EF4-FFF2-40B4-BE49-F238E27FC236}">
                <a16:creationId xmlns:a16="http://schemas.microsoft.com/office/drawing/2014/main" id="{F053F6AD-A091-C73B-11EA-84A3BED8D0F4}"/>
              </a:ext>
            </a:extLst>
          </p:cNvPr>
          <p:cNvSpPr txBox="1"/>
          <p:nvPr/>
        </p:nvSpPr>
        <p:spPr>
          <a:xfrm>
            <a:off x="604400" y="3369575"/>
            <a:ext cx="1569660" cy="646331"/>
          </a:xfrm>
          <a:prstGeom prst="rect">
            <a:avLst/>
          </a:prstGeom>
          <a:noFill/>
        </p:spPr>
        <p:txBody>
          <a:bodyPr wrap="none" rtlCol="0">
            <a:spAutoFit/>
          </a:bodyPr>
          <a:lstStyle/>
          <a:p>
            <a:r>
              <a:rPr lang="en-US" altLang="zh-CN" dirty="0"/>
              <a:t>Input Feature </a:t>
            </a:r>
          </a:p>
          <a:p>
            <a:r>
              <a:rPr lang="en-US" altLang="zh-CN" dirty="0"/>
              <a:t>(</a:t>
            </a:r>
            <a:r>
              <a:rPr lang="zh-CN" altLang="en-US" dirty="0"/>
              <a:t>输入特征</a:t>
            </a:r>
            <a:r>
              <a:rPr lang="en-US" altLang="zh-CN" dirty="0"/>
              <a:t>)</a:t>
            </a:r>
            <a:endParaRPr lang="zh-CN" altLang="en-US" dirty="0"/>
          </a:p>
        </p:txBody>
      </p:sp>
      <p:sp>
        <p:nvSpPr>
          <p:cNvPr id="36" name="文本框 35">
            <a:extLst>
              <a:ext uri="{FF2B5EF4-FFF2-40B4-BE49-F238E27FC236}">
                <a16:creationId xmlns:a16="http://schemas.microsoft.com/office/drawing/2014/main" id="{AB6E5AEA-1D74-3034-203A-BB490C180E9C}"/>
              </a:ext>
            </a:extLst>
          </p:cNvPr>
          <p:cNvSpPr txBox="1"/>
          <p:nvPr/>
        </p:nvSpPr>
        <p:spPr>
          <a:xfrm>
            <a:off x="1646906" y="4016053"/>
            <a:ext cx="2922595" cy="646331"/>
          </a:xfrm>
          <a:prstGeom prst="rect">
            <a:avLst/>
          </a:prstGeom>
          <a:noFill/>
        </p:spPr>
        <p:txBody>
          <a:bodyPr wrap="none" rtlCol="0">
            <a:spAutoFit/>
          </a:bodyPr>
          <a:lstStyle/>
          <a:p>
            <a:r>
              <a:rPr lang="en-US" altLang="zh-CN" dirty="0"/>
              <a:t>Generating Unary Potential </a:t>
            </a:r>
          </a:p>
          <a:p>
            <a:r>
              <a:rPr lang="en-US" altLang="zh-CN" dirty="0"/>
              <a:t>(</a:t>
            </a:r>
            <a:r>
              <a:rPr lang="zh-CN" altLang="en-US" dirty="0"/>
              <a:t>生成一元势函数</a:t>
            </a:r>
            <a:r>
              <a:rPr lang="en-US" altLang="zh-CN" dirty="0"/>
              <a:t>)</a:t>
            </a:r>
            <a:endParaRPr lang="zh-CN" altLang="en-US" dirty="0"/>
          </a:p>
        </p:txBody>
      </p:sp>
      <p:sp>
        <p:nvSpPr>
          <p:cNvPr id="37" name="文本框 36">
            <a:extLst>
              <a:ext uri="{FF2B5EF4-FFF2-40B4-BE49-F238E27FC236}">
                <a16:creationId xmlns:a16="http://schemas.microsoft.com/office/drawing/2014/main" id="{177B8F23-2CCA-C7B2-EF02-6D6052A8FE69}"/>
              </a:ext>
            </a:extLst>
          </p:cNvPr>
          <p:cNvSpPr txBox="1"/>
          <p:nvPr/>
        </p:nvSpPr>
        <p:spPr>
          <a:xfrm>
            <a:off x="2928471" y="4757377"/>
            <a:ext cx="1927131" cy="646331"/>
          </a:xfrm>
          <a:prstGeom prst="rect">
            <a:avLst/>
          </a:prstGeom>
          <a:noFill/>
        </p:spPr>
        <p:txBody>
          <a:bodyPr wrap="none" rtlCol="0">
            <a:spAutoFit/>
          </a:bodyPr>
          <a:lstStyle/>
          <a:p>
            <a:r>
              <a:rPr lang="en-US" altLang="zh-CN" dirty="0"/>
              <a:t>Message Passing </a:t>
            </a:r>
          </a:p>
          <a:p>
            <a:r>
              <a:rPr lang="en-US" altLang="zh-CN" dirty="0"/>
              <a:t>(</a:t>
            </a:r>
            <a:r>
              <a:rPr lang="zh-CN" altLang="en-US" dirty="0"/>
              <a:t>信息传递</a:t>
            </a:r>
            <a:r>
              <a:rPr lang="en-US" altLang="zh-CN" dirty="0"/>
              <a:t>)</a:t>
            </a:r>
            <a:endParaRPr lang="zh-CN" altLang="en-US" dirty="0"/>
          </a:p>
        </p:txBody>
      </p:sp>
      <p:sp>
        <p:nvSpPr>
          <p:cNvPr id="38" name="文本框 37">
            <a:extLst>
              <a:ext uri="{FF2B5EF4-FFF2-40B4-BE49-F238E27FC236}">
                <a16:creationId xmlns:a16="http://schemas.microsoft.com/office/drawing/2014/main" id="{CB9DD06E-14A7-E213-6AC6-7C9090DA4567}"/>
              </a:ext>
            </a:extLst>
          </p:cNvPr>
          <p:cNvSpPr txBox="1"/>
          <p:nvPr/>
        </p:nvSpPr>
        <p:spPr>
          <a:xfrm>
            <a:off x="3820854" y="3344924"/>
            <a:ext cx="2590774" cy="646331"/>
          </a:xfrm>
          <a:prstGeom prst="rect">
            <a:avLst/>
          </a:prstGeom>
          <a:noFill/>
        </p:spPr>
        <p:txBody>
          <a:bodyPr wrap="none" rtlCol="0">
            <a:spAutoFit/>
          </a:bodyPr>
          <a:lstStyle/>
          <a:p>
            <a:r>
              <a:rPr lang="en-US" altLang="zh-CN" dirty="0"/>
              <a:t>Weighting Filter Output </a:t>
            </a:r>
          </a:p>
          <a:p>
            <a:r>
              <a:rPr lang="en-US" altLang="zh-CN" dirty="0"/>
              <a:t>(</a:t>
            </a:r>
            <a:r>
              <a:rPr lang="zh-CN" altLang="en-US" dirty="0"/>
              <a:t>加权滤波器输出</a:t>
            </a:r>
            <a:r>
              <a:rPr lang="en-US" altLang="zh-CN" dirty="0"/>
              <a:t>)</a:t>
            </a:r>
            <a:endParaRPr lang="zh-CN" altLang="en-US" dirty="0"/>
          </a:p>
        </p:txBody>
      </p:sp>
      <p:sp>
        <p:nvSpPr>
          <p:cNvPr id="39" name="文本框 38">
            <a:extLst>
              <a:ext uri="{FF2B5EF4-FFF2-40B4-BE49-F238E27FC236}">
                <a16:creationId xmlns:a16="http://schemas.microsoft.com/office/drawing/2014/main" id="{4F10C69E-7B0A-D756-F803-29A04B1EAB81}"/>
              </a:ext>
            </a:extLst>
          </p:cNvPr>
          <p:cNvSpPr txBox="1"/>
          <p:nvPr/>
        </p:nvSpPr>
        <p:spPr>
          <a:xfrm>
            <a:off x="5001454" y="4182792"/>
            <a:ext cx="3155031" cy="646331"/>
          </a:xfrm>
          <a:prstGeom prst="rect">
            <a:avLst/>
          </a:prstGeom>
          <a:noFill/>
        </p:spPr>
        <p:txBody>
          <a:bodyPr wrap="none" rtlCol="0">
            <a:spAutoFit/>
          </a:bodyPr>
          <a:lstStyle/>
          <a:p>
            <a:r>
              <a:rPr lang="en-US" altLang="zh-CN" dirty="0"/>
              <a:t>Label Compatibility Transform</a:t>
            </a:r>
          </a:p>
          <a:p>
            <a:r>
              <a:rPr lang="en-US" altLang="zh-CN" dirty="0"/>
              <a:t> (</a:t>
            </a:r>
            <a:r>
              <a:rPr lang="zh-CN" altLang="en-US" dirty="0"/>
              <a:t>标签兼容性变换</a:t>
            </a:r>
            <a:r>
              <a:rPr lang="en-US" altLang="zh-CN" dirty="0"/>
              <a:t>)</a:t>
            </a:r>
            <a:endParaRPr lang="zh-CN" altLang="en-US" dirty="0"/>
          </a:p>
        </p:txBody>
      </p:sp>
      <p:sp>
        <p:nvSpPr>
          <p:cNvPr id="40" name="文本框 39">
            <a:extLst>
              <a:ext uri="{FF2B5EF4-FFF2-40B4-BE49-F238E27FC236}">
                <a16:creationId xmlns:a16="http://schemas.microsoft.com/office/drawing/2014/main" id="{C99C67F7-A680-18D9-1CC8-94222AAF8BFE}"/>
              </a:ext>
            </a:extLst>
          </p:cNvPr>
          <p:cNvSpPr txBox="1"/>
          <p:nvPr/>
        </p:nvSpPr>
        <p:spPr>
          <a:xfrm>
            <a:off x="7758261" y="3330727"/>
            <a:ext cx="2258952" cy="646331"/>
          </a:xfrm>
          <a:prstGeom prst="rect">
            <a:avLst/>
          </a:prstGeom>
          <a:noFill/>
        </p:spPr>
        <p:txBody>
          <a:bodyPr wrap="none" rtlCol="0">
            <a:spAutoFit/>
          </a:bodyPr>
          <a:lstStyle/>
          <a:p>
            <a:r>
              <a:rPr lang="en-US" altLang="zh-CN" dirty="0" err="1"/>
              <a:t>Softmax</a:t>
            </a:r>
            <a:r>
              <a:rPr lang="en-US" altLang="zh-CN" dirty="0"/>
              <a:t> and Output </a:t>
            </a:r>
          </a:p>
          <a:p>
            <a:r>
              <a:rPr lang="en-US" altLang="zh-CN" dirty="0"/>
              <a:t>(</a:t>
            </a:r>
            <a:r>
              <a:rPr lang="en-US" altLang="zh-CN" dirty="0" err="1"/>
              <a:t>Softmax</a:t>
            </a:r>
            <a:r>
              <a:rPr lang="en-US" altLang="zh-CN" dirty="0"/>
              <a:t> </a:t>
            </a:r>
            <a:r>
              <a:rPr lang="zh-CN" altLang="en-US" dirty="0"/>
              <a:t>和输出</a:t>
            </a:r>
            <a:r>
              <a:rPr lang="en-US" altLang="zh-CN" dirty="0"/>
              <a:t>)</a:t>
            </a:r>
            <a:endParaRPr lang="zh-CN" altLang="en-US" dirty="0"/>
          </a:p>
        </p:txBody>
      </p:sp>
      <p:cxnSp>
        <p:nvCxnSpPr>
          <p:cNvPr id="44" name="直接箭头连接符 43">
            <a:extLst>
              <a:ext uri="{FF2B5EF4-FFF2-40B4-BE49-F238E27FC236}">
                <a16:creationId xmlns:a16="http://schemas.microsoft.com/office/drawing/2014/main" id="{DF0229D6-E9F1-3AC4-5036-81F06ED0D200}"/>
              </a:ext>
            </a:extLst>
          </p:cNvPr>
          <p:cNvCxnSpPr>
            <a:cxnSpLocks/>
          </p:cNvCxnSpPr>
          <p:nvPr/>
        </p:nvCxnSpPr>
        <p:spPr>
          <a:xfrm>
            <a:off x="2389107" y="3169951"/>
            <a:ext cx="23028" cy="9110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0B3ABC4-DE85-E435-A3C0-136F1358BCE6}"/>
              </a:ext>
            </a:extLst>
          </p:cNvPr>
          <p:cNvCxnSpPr>
            <a:cxnSpLocks/>
          </p:cNvCxnSpPr>
          <p:nvPr/>
        </p:nvCxnSpPr>
        <p:spPr>
          <a:xfrm>
            <a:off x="1239656" y="3169951"/>
            <a:ext cx="0" cy="25904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9A386B0C-B57E-B168-4D2E-B05B80355316}"/>
              </a:ext>
            </a:extLst>
          </p:cNvPr>
          <p:cNvCxnSpPr/>
          <p:nvPr/>
        </p:nvCxnSpPr>
        <p:spPr>
          <a:xfrm>
            <a:off x="3663737" y="3169951"/>
            <a:ext cx="0" cy="15874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直接箭头连接符 51">
            <a:extLst>
              <a:ext uri="{FF2B5EF4-FFF2-40B4-BE49-F238E27FC236}">
                <a16:creationId xmlns:a16="http://schemas.microsoft.com/office/drawing/2014/main" id="{DED71F61-8509-C38E-CD8C-8ABC85BFD0FB}"/>
              </a:ext>
            </a:extLst>
          </p:cNvPr>
          <p:cNvCxnSpPr>
            <a:cxnSpLocks/>
          </p:cNvCxnSpPr>
          <p:nvPr/>
        </p:nvCxnSpPr>
        <p:spPr>
          <a:xfrm>
            <a:off x="5001454" y="3169951"/>
            <a:ext cx="0" cy="3342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E3F1DCE0-4308-844B-427B-46653ECA2415}"/>
              </a:ext>
            </a:extLst>
          </p:cNvPr>
          <p:cNvCxnSpPr/>
          <p:nvPr/>
        </p:nvCxnSpPr>
        <p:spPr>
          <a:xfrm>
            <a:off x="6278062" y="3169951"/>
            <a:ext cx="55232" cy="1064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F271C066-4563-0936-E2B5-85895101EB00}"/>
              </a:ext>
            </a:extLst>
          </p:cNvPr>
          <p:cNvCxnSpPr/>
          <p:nvPr/>
        </p:nvCxnSpPr>
        <p:spPr>
          <a:xfrm>
            <a:off x="7965713" y="3113132"/>
            <a:ext cx="190772" cy="31586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文本框 60">
            <a:extLst>
              <a:ext uri="{FF2B5EF4-FFF2-40B4-BE49-F238E27FC236}">
                <a16:creationId xmlns:a16="http://schemas.microsoft.com/office/drawing/2014/main" id="{E497C8E6-DA53-B0D6-2047-D2A8BE7F7F98}"/>
              </a:ext>
            </a:extLst>
          </p:cNvPr>
          <p:cNvSpPr txBox="1"/>
          <p:nvPr/>
        </p:nvSpPr>
        <p:spPr>
          <a:xfrm>
            <a:off x="880840" y="5428506"/>
            <a:ext cx="9641090" cy="646331"/>
          </a:xfrm>
          <a:prstGeom prst="rect">
            <a:avLst/>
          </a:prstGeom>
          <a:noFill/>
        </p:spPr>
        <p:txBody>
          <a:bodyPr wrap="square" rtlCol="0">
            <a:spAutoFit/>
          </a:bodyPr>
          <a:lstStyle/>
          <a:p>
            <a:r>
              <a:rPr lang="zh-CN" altLang="en-US" dirty="0"/>
              <a:t>这个网络的主要目的是通过一系列的卷积和变换操作，</a:t>
            </a:r>
            <a:r>
              <a:rPr lang="zh-CN" altLang="en-US" dirty="0">
                <a:solidFill>
                  <a:srgbClr val="FF0000"/>
                </a:solidFill>
              </a:rPr>
              <a:t>将输入特征图转换为注意力图</a:t>
            </a:r>
            <a:r>
              <a:rPr lang="zh-CN" altLang="en-US" dirty="0"/>
              <a:t>，用于后续的计算或特征提取。</a:t>
            </a:r>
          </a:p>
        </p:txBody>
      </p:sp>
    </p:spTree>
    <p:custDataLst>
      <p:tags r:id="rId1"/>
    </p:custDataLst>
    <p:extLst>
      <p:ext uri="{BB962C8B-B14F-4D97-AF65-F5344CB8AC3E}">
        <p14:creationId xmlns:p14="http://schemas.microsoft.com/office/powerpoint/2010/main" val="410080087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23" name="矩形 22">
              <a:extLst>
                <a:ext uri="{FF2B5EF4-FFF2-40B4-BE49-F238E27FC236}">
                  <a16:creationId xmlns:a16="http://schemas.microsoft.com/office/drawing/2014/main" id="{7766EE3C-2B28-47DF-BEF4-09B051EFD2D2}"/>
                </a:ext>
              </a:extLst>
            </p:cNvPr>
            <p:cNvSpPr/>
            <p:nvPr/>
          </p:nvSpPr>
          <p:spPr>
            <a:xfrm>
              <a:off x="0" y="0"/>
              <a:ext cx="12192000" cy="6858000"/>
            </a:xfrm>
            <a:prstGeom prst="rect">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25BF76E4-8451-4C18-9D27-368E5E5B866B}"/>
                </a:ext>
              </a:extLst>
            </p:cNvPr>
            <p:cNvGrpSpPr/>
            <p:nvPr/>
          </p:nvGrpSpPr>
          <p:grpSpPr>
            <a:xfrm>
              <a:off x="660400" y="2292427"/>
              <a:ext cx="5356922" cy="1093100"/>
              <a:chOff x="1180016" y="2310250"/>
              <a:chExt cx="5356922" cy="1093100"/>
            </a:xfrm>
          </p:grpSpPr>
          <p:sp>
            <p:nvSpPr>
              <p:cNvPr id="5" name="矩形: 圆角 4">
                <a:extLst>
                  <a:ext uri="{FF2B5EF4-FFF2-40B4-BE49-F238E27FC236}">
                    <a16:creationId xmlns:a16="http://schemas.microsoft.com/office/drawing/2014/main" id="{9C61BCA5-22B8-4C54-957D-AE4BA43F62B1}"/>
                  </a:ext>
                </a:extLst>
              </p:cNvPr>
              <p:cNvSpPr/>
              <p:nvPr/>
            </p:nvSpPr>
            <p:spPr>
              <a:xfrm>
                <a:off x="1180016" y="2310250"/>
                <a:ext cx="535692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0F826998-EBD5-4ABE-9750-BF98C5B80CB6}"/>
                  </a:ext>
                </a:extLst>
              </p:cNvPr>
              <p:cNvGrpSpPr/>
              <p:nvPr/>
            </p:nvGrpSpPr>
            <p:grpSpPr>
              <a:xfrm>
                <a:off x="1406318" y="2512892"/>
                <a:ext cx="4968381" cy="769441"/>
                <a:chOff x="1406318" y="2550741"/>
                <a:chExt cx="4968381" cy="769441"/>
              </a:xfrm>
            </p:grpSpPr>
            <p:sp>
              <p:nvSpPr>
                <p:cNvPr id="49" name="文本框 48">
                  <a:extLst>
                    <a:ext uri="{FF2B5EF4-FFF2-40B4-BE49-F238E27FC236}">
                      <a16:creationId xmlns:a16="http://schemas.microsoft.com/office/drawing/2014/main" id="{6ABB9D24-76CA-4653-A88B-B9E116ED09A3}"/>
                    </a:ext>
                  </a:extLst>
                </p:cNvPr>
                <p:cNvSpPr txBox="1"/>
                <p:nvPr/>
              </p:nvSpPr>
              <p:spPr>
                <a:xfrm>
                  <a:off x="1406318" y="2550741"/>
                  <a:ext cx="3223904" cy="76944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b="1" dirty="0"/>
                    <a:t>1 </a:t>
                  </a:r>
                  <a:r>
                    <a:rPr lang="zh-CN" altLang="en-US" sz="4400" b="1" dirty="0"/>
                    <a:t>背景介绍</a:t>
                  </a:r>
                  <a:endParaRPr lang="en-US" altLang="zh-CN" sz="4400" b="1" dirty="0"/>
                </a:p>
              </p:txBody>
            </p:sp>
            <p:sp>
              <p:nvSpPr>
                <p:cNvPr id="56" name="矩形 55">
                  <a:extLst>
                    <a:ext uri="{FF2B5EF4-FFF2-40B4-BE49-F238E27FC236}">
                      <a16:creationId xmlns:a16="http://schemas.microsoft.com/office/drawing/2014/main" id="{23BE0566-F46B-483F-9C62-4D0974050C84}"/>
                    </a:ext>
                  </a:extLst>
                </p:cNvPr>
                <p:cNvSpPr/>
                <p:nvPr/>
              </p:nvSpPr>
              <p:spPr>
                <a:xfrm>
                  <a:off x="3688650" y="2709934"/>
                  <a:ext cx="2686049" cy="258212"/>
                </a:xfrm>
                <a:prstGeom prst="rect">
                  <a:avLst/>
                </a:prstGeom>
              </p:spPr>
              <p:txBody>
                <a:bodyPr wrap="square" anchor="t" anchorCtr="0">
                  <a:spAutoFit/>
                </a:bodyPr>
                <a:lstStyle/>
                <a:p>
                  <a:pPr defTabSz="913765">
                    <a:lnSpc>
                      <a:spcPct val="150000"/>
                    </a:lnSpc>
                    <a:buSzPct val="25000"/>
                    <a:defRPr/>
                  </a:pPr>
                  <a:endParaRPr lang="en-US" altLang="zh-CN" sz="800" dirty="0">
                    <a:latin typeface="等线" panose="02010600030101010101" pitchFamily="2" charset="-122"/>
                    <a:ea typeface="等线" panose="02010600030101010101" pitchFamily="2" charset="-122"/>
                  </a:endParaRPr>
                </a:p>
              </p:txBody>
            </p:sp>
          </p:grpSp>
        </p:grpSp>
        <p:sp>
          <p:nvSpPr>
            <p:cNvPr id="34" name="文本框 33">
              <a:extLst>
                <a:ext uri="{FF2B5EF4-FFF2-40B4-BE49-F238E27FC236}">
                  <a16:creationId xmlns:a16="http://schemas.microsoft.com/office/drawing/2014/main" id="{43EE400B-D6D2-4FA1-A623-3F863A97B3D7}"/>
                </a:ext>
              </a:extLst>
            </p:cNvPr>
            <p:cNvSpPr txBox="1"/>
            <p:nvPr/>
          </p:nvSpPr>
          <p:spPr>
            <a:xfrm>
              <a:off x="870613" y="1139339"/>
              <a:ext cx="5904850" cy="1015663"/>
            </a:xfrm>
            <a:prstGeom prst="rect">
              <a:avLst/>
            </a:prstGeom>
            <a:noFill/>
          </p:spPr>
          <p:txBody>
            <a:bodyPr vert="horz" wrap="square" rtlCol="0">
              <a:spAutoFit/>
            </a:bodyPr>
            <a:lstStyle/>
            <a:p>
              <a:endParaRPr kumimoji="0" lang="en-US" altLang="zh-CN" sz="60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grpSp>
          <p:nvGrpSpPr>
            <p:cNvPr id="36" name="组合 35">
              <a:extLst>
                <a:ext uri="{FF2B5EF4-FFF2-40B4-BE49-F238E27FC236}">
                  <a16:creationId xmlns:a16="http://schemas.microsoft.com/office/drawing/2014/main" id="{D96204F5-7F67-4391-BEE7-2508878887D2}"/>
                </a:ext>
              </a:extLst>
            </p:cNvPr>
            <p:cNvGrpSpPr/>
            <p:nvPr/>
          </p:nvGrpSpPr>
          <p:grpSpPr>
            <a:xfrm>
              <a:off x="660400" y="3676364"/>
              <a:ext cx="5356922" cy="1093100"/>
              <a:chOff x="1180016" y="2310250"/>
              <a:chExt cx="5356922" cy="1093100"/>
            </a:xfrm>
          </p:grpSpPr>
          <p:sp>
            <p:nvSpPr>
              <p:cNvPr id="37" name="矩形: 圆角 36">
                <a:extLst>
                  <a:ext uri="{FF2B5EF4-FFF2-40B4-BE49-F238E27FC236}">
                    <a16:creationId xmlns:a16="http://schemas.microsoft.com/office/drawing/2014/main" id="{C1B4FF06-9BF6-49D6-B9BB-1F7E8E705F67}"/>
                  </a:ext>
                </a:extLst>
              </p:cNvPr>
              <p:cNvSpPr/>
              <p:nvPr/>
            </p:nvSpPr>
            <p:spPr>
              <a:xfrm>
                <a:off x="1180016" y="2310250"/>
                <a:ext cx="535692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A3B71E6A-01AF-4380-B15C-E76EE3276E29}"/>
                  </a:ext>
                </a:extLst>
              </p:cNvPr>
              <p:cNvGrpSpPr/>
              <p:nvPr/>
            </p:nvGrpSpPr>
            <p:grpSpPr>
              <a:xfrm>
                <a:off x="1406318" y="2512892"/>
                <a:ext cx="4968381" cy="769441"/>
                <a:chOff x="1406318" y="2550741"/>
                <a:chExt cx="4968381" cy="769441"/>
              </a:xfrm>
            </p:grpSpPr>
            <p:sp>
              <p:nvSpPr>
                <p:cNvPr id="39" name="文本框 38">
                  <a:extLst>
                    <a:ext uri="{FF2B5EF4-FFF2-40B4-BE49-F238E27FC236}">
                      <a16:creationId xmlns:a16="http://schemas.microsoft.com/office/drawing/2014/main" id="{11B296C8-6C05-4B0C-A5A6-4445B3144D88}"/>
                    </a:ext>
                  </a:extLst>
                </p:cNvPr>
                <p:cNvSpPr txBox="1"/>
                <p:nvPr/>
              </p:nvSpPr>
              <p:spPr>
                <a:xfrm>
                  <a:off x="1406318" y="2550741"/>
                  <a:ext cx="3223904" cy="76944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b="1" dirty="0"/>
                    <a:t>2 </a:t>
                  </a:r>
                  <a:r>
                    <a:rPr lang="zh-CN" altLang="en-US" sz="4400" b="1" dirty="0"/>
                    <a:t>论文动机</a:t>
                  </a:r>
                  <a:endParaRPr lang="en-US" altLang="zh-CN" sz="4400" b="1" dirty="0"/>
                </a:p>
              </p:txBody>
            </p:sp>
            <p:sp>
              <p:nvSpPr>
                <p:cNvPr id="40" name="矩形 39">
                  <a:extLst>
                    <a:ext uri="{FF2B5EF4-FFF2-40B4-BE49-F238E27FC236}">
                      <a16:creationId xmlns:a16="http://schemas.microsoft.com/office/drawing/2014/main" id="{58E6ADF9-0316-4AEB-9665-41B5133B9C39}"/>
                    </a:ext>
                  </a:extLst>
                </p:cNvPr>
                <p:cNvSpPr/>
                <p:nvPr/>
              </p:nvSpPr>
              <p:spPr>
                <a:xfrm>
                  <a:off x="3688650" y="2709934"/>
                  <a:ext cx="2686049" cy="258212"/>
                </a:xfrm>
                <a:prstGeom prst="rect">
                  <a:avLst/>
                </a:prstGeom>
              </p:spPr>
              <p:txBody>
                <a:bodyPr wrap="square" anchor="t" anchorCtr="0">
                  <a:spAutoFit/>
                </a:bodyPr>
                <a:lstStyle/>
                <a:p>
                  <a:pPr defTabSz="913765">
                    <a:lnSpc>
                      <a:spcPct val="150000"/>
                    </a:lnSpc>
                    <a:buSzPct val="25000"/>
                    <a:defRPr/>
                  </a:pPr>
                  <a:endParaRPr lang="en-US" altLang="zh-CN" sz="800" dirty="0">
                    <a:latin typeface="等线" panose="02010600030101010101" pitchFamily="2" charset="-122"/>
                    <a:ea typeface="等线" panose="02010600030101010101" pitchFamily="2" charset="-122"/>
                  </a:endParaRPr>
                </a:p>
              </p:txBody>
            </p:sp>
          </p:grpSp>
        </p:grpSp>
        <p:grpSp>
          <p:nvGrpSpPr>
            <p:cNvPr id="41" name="组合 40">
              <a:extLst>
                <a:ext uri="{FF2B5EF4-FFF2-40B4-BE49-F238E27FC236}">
                  <a16:creationId xmlns:a16="http://schemas.microsoft.com/office/drawing/2014/main" id="{C1060359-A286-4F7D-A6DC-2E203199B2C4}"/>
                </a:ext>
              </a:extLst>
            </p:cNvPr>
            <p:cNvGrpSpPr/>
            <p:nvPr/>
          </p:nvGrpSpPr>
          <p:grpSpPr>
            <a:xfrm>
              <a:off x="660400" y="5060301"/>
              <a:ext cx="5356922" cy="1093100"/>
              <a:chOff x="1180016" y="2310250"/>
              <a:chExt cx="5356922" cy="1093100"/>
            </a:xfrm>
          </p:grpSpPr>
          <p:sp>
            <p:nvSpPr>
              <p:cNvPr id="42" name="矩形: 圆角 41">
                <a:extLst>
                  <a:ext uri="{FF2B5EF4-FFF2-40B4-BE49-F238E27FC236}">
                    <a16:creationId xmlns:a16="http://schemas.microsoft.com/office/drawing/2014/main" id="{8AF5CD73-CA50-44A7-8200-0938EBADA9E5}"/>
                  </a:ext>
                </a:extLst>
              </p:cNvPr>
              <p:cNvSpPr/>
              <p:nvPr/>
            </p:nvSpPr>
            <p:spPr>
              <a:xfrm>
                <a:off x="1180016" y="2310250"/>
                <a:ext cx="535692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CB5495A7-0FF4-41F7-A3FE-8B28A157C8F5}"/>
                  </a:ext>
                </a:extLst>
              </p:cNvPr>
              <p:cNvGrpSpPr/>
              <p:nvPr/>
            </p:nvGrpSpPr>
            <p:grpSpPr>
              <a:xfrm>
                <a:off x="1406318" y="2512892"/>
                <a:ext cx="4968381" cy="769441"/>
                <a:chOff x="1406318" y="2550741"/>
                <a:chExt cx="4968381" cy="769441"/>
              </a:xfrm>
            </p:grpSpPr>
            <p:sp>
              <p:nvSpPr>
                <p:cNvPr id="44" name="文本框 43">
                  <a:extLst>
                    <a:ext uri="{FF2B5EF4-FFF2-40B4-BE49-F238E27FC236}">
                      <a16:creationId xmlns:a16="http://schemas.microsoft.com/office/drawing/2014/main" id="{0A7AB9F2-1B84-4468-90B3-6A7953CBAE6F}"/>
                    </a:ext>
                  </a:extLst>
                </p:cNvPr>
                <p:cNvSpPr txBox="1"/>
                <p:nvPr/>
              </p:nvSpPr>
              <p:spPr>
                <a:xfrm>
                  <a:off x="1406318" y="2550741"/>
                  <a:ext cx="2282332" cy="76944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b="1" dirty="0"/>
                    <a:t>3 </a:t>
                  </a:r>
                  <a:r>
                    <a:rPr lang="zh-CN" altLang="en-US" sz="4400" b="1" dirty="0"/>
                    <a:t>方法</a:t>
                  </a:r>
                  <a:endParaRPr lang="en-US" altLang="zh-CN" sz="4400" b="1" dirty="0"/>
                </a:p>
              </p:txBody>
            </p:sp>
            <p:sp>
              <p:nvSpPr>
                <p:cNvPr id="45" name="矩形 44">
                  <a:extLst>
                    <a:ext uri="{FF2B5EF4-FFF2-40B4-BE49-F238E27FC236}">
                      <a16:creationId xmlns:a16="http://schemas.microsoft.com/office/drawing/2014/main" id="{44815112-1AEF-4653-A3CD-30753C060BBB}"/>
                    </a:ext>
                  </a:extLst>
                </p:cNvPr>
                <p:cNvSpPr/>
                <p:nvPr/>
              </p:nvSpPr>
              <p:spPr>
                <a:xfrm>
                  <a:off x="3688650" y="2709934"/>
                  <a:ext cx="2686049" cy="258212"/>
                </a:xfrm>
                <a:prstGeom prst="rect">
                  <a:avLst/>
                </a:prstGeom>
              </p:spPr>
              <p:txBody>
                <a:bodyPr wrap="square" anchor="t" anchorCtr="0">
                  <a:spAutoFit/>
                </a:bodyPr>
                <a:lstStyle/>
                <a:p>
                  <a:pPr defTabSz="913765">
                    <a:lnSpc>
                      <a:spcPct val="150000"/>
                    </a:lnSpc>
                    <a:buSzPct val="25000"/>
                    <a:defRPr/>
                  </a:pPr>
                  <a:endParaRPr lang="en-US" altLang="zh-CN" sz="800" dirty="0">
                    <a:latin typeface="等线" panose="02010600030101010101" pitchFamily="2" charset="-122"/>
                    <a:ea typeface="等线" panose="02010600030101010101" pitchFamily="2" charset="-122"/>
                  </a:endParaRPr>
                </a:p>
              </p:txBody>
            </p:sp>
          </p:grpSp>
        </p:grpSp>
        <p:grpSp>
          <p:nvGrpSpPr>
            <p:cNvPr id="46" name="组合 45">
              <a:extLst>
                <a:ext uri="{FF2B5EF4-FFF2-40B4-BE49-F238E27FC236}">
                  <a16:creationId xmlns:a16="http://schemas.microsoft.com/office/drawing/2014/main" id="{C0614171-BCFE-4E34-A2BD-3FEA47071D9C}"/>
                </a:ext>
              </a:extLst>
            </p:cNvPr>
            <p:cNvGrpSpPr/>
            <p:nvPr/>
          </p:nvGrpSpPr>
          <p:grpSpPr>
            <a:xfrm>
              <a:off x="6180124" y="2292427"/>
              <a:ext cx="5356922" cy="1093100"/>
              <a:chOff x="1180016" y="2310250"/>
              <a:chExt cx="5356922" cy="1093100"/>
            </a:xfrm>
          </p:grpSpPr>
          <p:sp>
            <p:nvSpPr>
              <p:cNvPr id="47" name="矩形: 圆角 46">
                <a:extLst>
                  <a:ext uri="{FF2B5EF4-FFF2-40B4-BE49-F238E27FC236}">
                    <a16:creationId xmlns:a16="http://schemas.microsoft.com/office/drawing/2014/main" id="{CD82FAE8-970F-4AE7-B357-88C99DC8A778}"/>
                  </a:ext>
                </a:extLst>
              </p:cNvPr>
              <p:cNvSpPr/>
              <p:nvPr/>
            </p:nvSpPr>
            <p:spPr>
              <a:xfrm>
                <a:off x="1180016" y="2310250"/>
                <a:ext cx="535692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D91F6DE6-AC2D-427F-B8B1-77C6251E94E9}"/>
                  </a:ext>
                </a:extLst>
              </p:cNvPr>
              <p:cNvGrpSpPr/>
              <p:nvPr/>
            </p:nvGrpSpPr>
            <p:grpSpPr>
              <a:xfrm>
                <a:off x="1406318" y="2512892"/>
                <a:ext cx="4968381" cy="769441"/>
                <a:chOff x="1406318" y="2550741"/>
                <a:chExt cx="4968381" cy="769441"/>
              </a:xfrm>
            </p:grpSpPr>
            <p:sp>
              <p:nvSpPr>
                <p:cNvPr id="50" name="文本框 49">
                  <a:extLst>
                    <a:ext uri="{FF2B5EF4-FFF2-40B4-BE49-F238E27FC236}">
                      <a16:creationId xmlns:a16="http://schemas.microsoft.com/office/drawing/2014/main" id="{7119D9A9-77F5-4F37-AFBB-80EC93F533B1}"/>
                    </a:ext>
                  </a:extLst>
                </p:cNvPr>
                <p:cNvSpPr txBox="1"/>
                <p:nvPr/>
              </p:nvSpPr>
              <p:spPr>
                <a:xfrm>
                  <a:off x="1406318" y="2550741"/>
                  <a:ext cx="2282332" cy="76944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400" dirty="0"/>
                    <a:t>4 </a:t>
                  </a:r>
                  <a:r>
                    <a:rPr lang="zh-CN" altLang="en-US" sz="4400" b="1" dirty="0"/>
                    <a:t>实验</a:t>
                  </a:r>
                  <a:endParaRPr lang="en-US" altLang="zh-CN" sz="4400" b="1" dirty="0"/>
                </a:p>
              </p:txBody>
            </p:sp>
            <p:sp>
              <p:nvSpPr>
                <p:cNvPr id="51" name="矩形 50">
                  <a:extLst>
                    <a:ext uri="{FF2B5EF4-FFF2-40B4-BE49-F238E27FC236}">
                      <a16:creationId xmlns:a16="http://schemas.microsoft.com/office/drawing/2014/main" id="{646DDF15-E9BE-4BAB-BC36-644BC6526BD5}"/>
                    </a:ext>
                  </a:extLst>
                </p:cNvPr>
                <p:cNvSpPr/>
                <p:nvPr/>
              </p:nvSpPr>
              <p:spPr>
                <a:xfrm>
                  <a:off x="3688650" y="2709934"/>
                  <a:ext cx="2686049" cy="258212"/>
                </a:xfrm>
                <a:prstGeom prst="rect">
                  <a:avLst/>
                </a:prstGeom>
              </p:spPr>
              <p:txBody>
                <a:bodyPr wrap="square" anchor="t" anchorCtr="0">
                  <a:spAutoFit/>
                </a:bodyPr>
                <a:lstStyle/>
                <a:p>
                  <a:pPr defTabSz="913765">
                    <a:lnSpc>
                      <a:spcPct val="150000"/>
                    </a:lnSpc>
                    <a:buSzPct val="25000"/>
                    <a:defRPr/>
                  </a:pPr>
                  <a:endParaRPr lang="en-US" altLang="zh-CN" sz="800" dirty="0">
                    <a:latin typeface="等线" panose="02010600030101010101" pitchFamily="2" charset="-122"/>
                    <a:ea typeface="等线" panose="02010600030101010101" pitchFamily="2" charset="-122"/>
                  </a:endParaRPr>
                </a:p>
              </p:txBody>
            </p:sp>
          </p:grpSp>
        </p:grpSp>
        <p:grpSp>
          <p:nvGrpSpPr>
            <p:cNvPr id="52" name="组合 51">
              <a:extLst>
                <a:ext uri="{FF2B5EF4-FFF2-40B4-BE49-F238E27FC236}">
                  <a16:creationId xmlns:a16="http://schemas.microsoft.com/office/drawing/2014/main" id="{C29B09C3-F640-4E01-A4C3-5EA800AD4C5B}"/>
                </a:ext>
              </a:extLst>
            </p:cNvPr>
            <p:cNvGrpSpPr/>
            <p:nvPr/>
          </p:nvGrpSpPr>
          <p:grpSpPr>
            <a:xfrm>
              <a:off x="6180124" y="3676364"/>
              <a:ext cx="5356922" cy="1093100"/>
              <a:chOff x="1180016" y="2310250"/>
              <a:chExt cx="5356922" cy="1093100"/>
            </a:xfrm>
          </p:grpSpPr>
          <p:sp>
            <p:nvSpPr>
              <p:cNvPr id="53" name="矩形: 圆角 52">
                <a:extLst>
                  <a:ext uri="{FF2B5EF4-FFF2-40B4-BE49-F238E27FC236}">
                    <a16:creationId xmlns:a16="http://schemas.microsoft.com/office/drawing/2014/main" id="{AAFDA279-5B21-49B1-8383-799FF2BB9A7D}"/>
                  </a:ext>
                </a:extLst>
              </p:cNvPr>
              <p:cNvSpPr/>
              <p:nvPr/>
            </p:nvSpPr>
            <p:spPr>
              <a:xfrm>
                <a:off x="1180016" y="2310250"/>
                <a:ext cx="535692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80140686-CDDC-4A2F-B764-0E43184B55A4}"/>
                  </a:ext>
                </a:extLst>
              </p:cNvPr>
              <p:cNvGrpSpPr/>
              <p:nvPr/>
            </p:nvGrpSpPr>
            <p:grpSpPr>
              <a:xfrm>
                <a:off x="1406318" y="2512892"/>
                <a:ext cx="4968381" cy="769441"/>
                <a:chOff x="1406318" y="2550741"/>
                <a:chExt cx="4968381" cy="769441"/>
              </a:xfrm>
            </p:grpSpPr>
            <p:sp>
              <p:nvSpPr>
                <p:cNvPr id="55" name="文本框 54">
                  <a:extLst>
                    <a:ext uri="{FF2B5EF4-FFF2-40B4-BE49-F238E27FC236}">
                      <a16:creationId xmlns:a16="http://schemas.microsoft.com/office/drawing/2014/main" id="{6A35DE8F-B78E-4A1A-B0D0-ECA5A5624062}"/>
                    </a:ext>
                  </a:extLst>
                </p:cNvPr>
                <p:cNvSpPr txBox="1"/>
                <p:nvPr/>
              </p:nvSpPr>
              <p:spPr>
                <a:xfrm>
                  <a:off x="1406318" y="2550741"/>
                  <a:ext cx="2282332" cy="76944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4400" b="1" dirty="0"/>
                    <a:t>  </a:t>
                  </a:r>
                  <a:r>
                    <a:rPr lang="en-US" altLang="zh-CN" sz="4400" b="1" dirty="0"/>
                    <a:t>5 </a:t>
                  </a:r>
                  <a:r>
                    <a:rPr lang="zh-CN" altLang="en-US" sz="4400" b="1" dirty="0"/>
                    <a:t>思考</a:t>
                  </a:r>
                  <a:endParaRPr lang="en-US" altLang="zh-CN" sz="3600" b="1" dirty="0">
                    <a:solidFill>
                      <a:schemeClr val="accent1"/>
                    </a:solidFill>
                    <a:latin typeface="等线" panose="02010600030101010101" pitchFamily="2" charset="-122"/>
                    <a:ea typeface="等线" panose="02010600030101010101" pitchFamily="2" charset="-122"/>
                  </a:endParaRPr>
                </a:p>
              </p:txBody>
            </p:sp>
            <p:sp>
              <p:nvSpPr>
                <p:cNvPr id="72" name="矩形 71">
                  <a:extLst>
                    <a:ext uri="{FF2B5EF4-FFF2-40B4-BE49-F238E27FC236}">
                      <a16:creationId xmlns:a16="http://schemas.microsoft.com/office/drawing/2014/main" id="{ACCA6DC3-18C1-4283-B8B9-E1357D7A5462}"/>
                    </a:ext>
                  </a:extLst>
                </p:cNvPr>
                <p:cNvSpPr/>
                <p:nvPr/>
              </p:nvSpPr>
              <p:spPr>
                <a:xfrm>
                  <a:off x="3688650" y="2709934"/>
                  <a:ext cx="2686049" cy="258212"/>
                </a:xfrm>
                <a:prstGeom prst="rect">
                  <a:avLst/>
                </a:prstGeom>
              </p:spPr>
              <p:txBody>
                <a:bodyPr wrap="square" anchor="t" anchorCtr="0">
                  <a:spAutoFit/>
                </a:bodyPr>
                <a:lstStyle/>
                <a:p>
                  <a:pPr defTabSz="913765">
                    <a:lnSpc>
                      <a:spcPct val="150000"/>
                    </a:lnSpc>
                    <a:buSzPct val="25000"/>
                    <a:defRPr/>
                  </a:pPr>
                  <a:endParaRPr lang="en-US" altLang="zh-CN" sz="800" dirty="0">
                    <a:latin typeface="等线" panose="02010600030101010101" pitchFamily="2" charset="-122"/>
                    <a:ea typeface="等线" panose="02010600030101010101" pitchFamily="2" charset="-122"/>
                  </a:endParaRPr>
                </a:p>
              </p:txBody>
            </p:sp>
          </p:grpSp>
        </p:grpSp>
        <p:grpSp>
          <p:nvGrpSpPr>
            <p:cNvPr id="75" name="组合 74">
              <a:extLst>
                <a:ext uri="{FF2B5EF4-FFF2-40B4-BE49-F238E27FC236}">
                  <a16:creationId xmlns:a16="http://schemas.microsoft.com/office/drawing/2014/main" id="{113A537C-3760-4CFB-879B-AA443EF9A113}"/>
                </a:ext>
              </a:extLst>
            </p:cNvPr>
            <p:cNvGrpSpPr/>
            <p:nvPr/>
          </p:nvGrpSpPr>
          <p:grpSpPr>
            <a:xfrm>
              <a:off x="6406426" y="5324498"/>
              <a:ext cx="4968381" cy="646331"/>
              <a:chOff x="1406318" y="2612296"/>
              <a:chExt cx="4968381" cy="646331"/>
            </a:xfrm>
          </p:grpSpPr>
          <p:sp>
            <p:nvSpPr>
              <p:cNvPr id="76" name="文本框 75">
                <a:extLst>
                  <a:ext uri="{FF2B5EF4-FFF2-40B4-BE49-F238E27FC236}">
                    <a16:creationId xmlns:a16="http://schemas.microsoft.com/office/drawing/2014/main" id="{272B0625-4CE2-452B-A3A4-D43A23A3C09D}"/>
                  </a:ext>
                </a:extLst>
              </p:cNvPr>
              <p:cNvSpPr txBox="1"/>
              <p:nvPr/>
            </p:nvSpPr>
            <p:spPr>
              <a:xfrm>
                <a:off x="1406318" y="2612296"/>
                <a:ext cx="2282332" cy="64633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altLang="zh-CN" sz="3600" b="1" dirty="0">
                  <a:solidFill>
                    <a:schemeClr val="accent1"/>
                  </a:solidFill>
                  <a:latin typeface="等线" panose="02010600030101010101" pitchFamily="2" charset="-122"/>
                  <a:ea typeface="等线" panose="02010600030101010101" pitchFamily="2" charset="-122"/>
                </a:endParaRPr>
              </a:p>
            </p:txBody>
          </p:sp>
          <p:sp>
            <p:nvSpPr>
              <p:cNvPr id="77" name="矩形 76">
                <a:extLst>
                  <a:ext uri="{FF2B5EF4-FFF2-40B4-BE49-F238E27FC236}">
                    <a16:creationId xmlns:a16="http://schemas.microsoft.com/office/drawing/2014/main" id="{C33CFB4F-4875-49B2-B935-CBDC826C3FB4}"/>
                  </a:ext>
                </a:extLst>
              </p:cNvPr>
              <p:cNvSpPr/>
              <p:nvPr/>
            </p:nvSpPr>
            <p:spPr>
              <a:xfrm>
                <a:off x="3688650" y="2709934"/>
                <a:ext cx="2686049" cy="258212"/>
              </a:xfrm>
              <a:prstGeom prst="rect">
                <a:avLst/>
              </a:prstGeom>
            </p:spPr>
            <p:txBody>
              <a:bodyPr wrap="square" anchor="t" anchorCtr="0">
                <a:spAutoFit/>
              </a:bodyPr>
              <a:lstStyle/>
              <a:p>
                <a:pPr defTabSz="913765">
                  <a:lnSpc>
                    <a:spcPct val="150000"/>
                  </a:lnSpc>
                  <a:buSzPct val="25000"/>
                  <a:defRPr/>
                </a:pPr>
                <a:endParaRPr lang="en-US" altLang="zh-CN" sz="800" dirty="0">
                  <a:latin typeface="等线" panose="02010600030101010101" pitchFamily="2" charset="-122"/>
                  <a:ea typeface="等线" panose="02010600030101010101" pitchFamily="2" charset="-122"/>
                </a:endParaRPr>
              </a:p>
            </p:txBody>
          </p:sp>
        </p:grpSp>
      </p:grpSp>
      <p:grpSp>
        <p:nvGrpSpPr>
          <p:cNvPr id="9" name="组合 8">
            <a:extLst>
              <a:ext uri="{FF2B5EF4-FFF2-40B4-BE49-F238E27FC236}">
                <a16:creationId xmlns:a16="http://schemas.microsoft.com/office/drawing/2014/main" id="{1295B55B-535C-8775-5140-8FDD99C98DD9}"/>
              </a:ext>
            </a:extLst>
          </p:cNvPr>
          <p:cNvGrpSpPr/>
          <p:nvPr/>
        </p:nvGrpSpPr>
        <p:grpSpPr>
          <a:xfrm>
            <a:off x="660400" y="154601"/>
            <a:ext cx="2126943" cy="1730956"/>
            <a:chOff x="3389666" y="-29086"/>
            <a:chExt cx="1969477" cy="1969477"/>
          </a:xfrm>
        </p:grpSpPr>
        <p:sp>
          <p:nvSpPr>
            <p:cNvPr id="3" name="矩形 2">
              <a:extLst>
                <a:ext uri="{FF2B5EF4-FFF2-40B4-BE49-F238E27FC236}">
                  <a16:creationId xmlns:a16="http://schemas.microsoft.com/office/drawing/2014/main" id="{1C79FBDE-4239-401E-F4DF-33C8BC59E659}"/>
                </a:ext>
              </a:extLst>
            </p:cNvPr>
            <p:cNvSpPr/>
            <p:nvPr/>
          </p:nvSpPr>
          <p:spPr>
            <a:xfrm>
              <a:off x="3389666" y="-29086"/>
              <a:ext cx="1969477" cy="1969477"/>
            </a:xfrm>
            <a:prstGeom prst="rect">
              <a:avLst/>
            </a:prstGeom>
            <a:noFill/>
            <a:ln w="127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文本框 6">
              <a:extLst>
                <a:ext uri="{FF2B5EF4-FFF2-40B4-BE49-F238E27FC236}">
                  <a16:creationId xmlns:a16="http://schemas.microsoft.com/office/drawing/2014/main" id="{6AABB05C-D6D3-D2B7-D599-2080E55665B5}"/>
                </a:ext>
              </a:extLst>
            </p:cNvPr>
            <p:cNvSpPr txBox="1"/>
            <p:nvPr/>
          </p:nvSpPr>
          <p:spPr>
            <a:xfrm>
              <a:off x="3578446" y="408500"/>
              <a:ext cx="1591918" cy="752840"/>
            </a:xfrm>
            <a:prstGeom prst="rect">
              <a:avLst/>
            </a:prstGeom>
            <a:noFill/>
          </p:spPr>
          <p:txBody>
            <a:bodyPr wrap="square" rtlCol="0">
              <a:normAutofit fontScale="8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a:solidFill>
                    <a:schemeClr val="accent1"/>
                  </a:solidFill>
                  <a:latin typeface="微软雅黑" panose="020B0503020204020204" pitchFamily="34" charset="-122"/>
                  <a:ea typeface="微软雅黑" panose="020B0503020204020204" pitchFamily="34" charset="-122"/>
                </a:rPr>
                <a:t>目录</a:t>
              </a:r>
              <a:endParaRPr lang="zh-CN" altLang="en-US" sz="6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CE0FDD2-8493-BE4C-EF00-3FFF58193862}"/>
                </a:ext>
              </a:extLst>
            </p:cNvPr>
            <p:cNvSpPr txBox="1"/>
            <p:nvPr/>
          </p:nvSpPr>
          <p:spPr>
            <a:xfrm>
              <a:off x="3578446" y="1219955"/>
              <a:ext cx="1591918" cy="351693"/>
            </a:xfrm>
            <a:prstGeom prst="rect">
              <a:avLst/>
            </a:prstGeom>
            <a:noFill/>
          </p:spPr>
          <p:txBody>
            <a:bodyPr wrap="square" rtlCol="0">
              <a:normAutofit fontScale="8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chemeClr val="bg2"/>
                  </a:solidFill>
                  <a:latin typeface="微软雅黑" panose="020B0503020204020204" pitchFamily="34" charset="-122"/>
                  <a:ea typeface="微软雅黑" panose="020B0503020204020204" pitchFamily="34" charset="-122"/>
                </a:rPr>
                <a:t>Content</a:t>
              </a:r>
              <a:endParaRPr lang="en-US" altLang="zh-CN" sz="2000" i="1" dirty="0">
                <a:solidFill>
                  <a:schemeClr val="bg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81129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509749" y="1159327"/>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996949" y="662920"/>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一些解释</a:t>
            </a:r>
          </a:p>
        </p:txBody>
      </p:sp>
      <p:sp>
        <p:nvSpPr>
          <p:cNvPr id="12" name="文本框 11">
            <a:extLst>
              <a:ext uri="{FF2B5EF4-FFF2-40B4-BE49-F238E27FC236}">
                <a16:creationId xmlns:a16="http://schemas.microsoft.com/office/drawing/2014/main" id="{8B692970-CAAD-F38F-D22E-64DDAEA8EF53}"/>
              </a:ext>
            </a:extLst>
          </p:cNvPr>
          <p:cNvSpPr txBox="1"/>
          <p:nvPr/>
        </p:nvSpPr>
        <p:spPr>
          <a:xfrm>
            <a:off x="960414" y="3144157"/>
            <a:ext cx="4261534" cy="3416320"/>
          </a:xfrm>
          <a:prstGeom prst="rect">
            <a:avLst/>
          </a:prstGeom>
          <a:noFill/>
        </p:spPr>
        <p:txBody>
          <a:bodyPr wrap="square" rtlCol="0">
            <a:spAutoFit/>
          </a:bodyPr>
          <a:lstStyle/>
          <a:p>
            <a:r>
              <a:rPr lang="zh-CN" altLang="en-US" b="1" dirty="0"/>
              <a:t>一元势函数</a:t>
            </a:r>
            <a:r>
              <a:rPr lang="zh-CN" altLang="en-US" dirty="0"/>
              <a:t>（</a:t>
            </a:r>
            <a:r>
              <a:rPr lang="en-US" altLang="zh-CN" dirty="0"/>
              <a:t>Unary Potential Function</a:t>
            </a:r>
            <a:r>
              <a:rPr lang="zh-CN" altLang="en-US" dirty="0"/>
              <a:t>）通常出现在概率图模型（如马尔可夫随机场、条件随机场）中，它是定义在单个节点上的能量或成本函数。</a:t>
            </a:r>
            <a:endParaRPr lang="en-US" altLang="zh-CN" dirty="0"/>
          </a:p>
          <a:p>
            <a:r>
              <a:rPr lang="zh-CN" altLang="en-US" b="1" dirty="0"/>
              <a:t>应用场景</a:t>
            </a:r>
          </a:p>
          <a:p>
            <a:pPr>
              <a:buFont typeface="Arial" panose="020B0604020202020204" pitchFamily="34" charset="0"/>
              <a:buChar char="•"/>
            </a:pPr>
            <a:r>
              <a:rPr lang="zh-CN" altLang="en-US" b="1" dirty="0"/>
              <a:t>图像处理</a:t>
            </a:r>
            <a:r>
              <a:rPr lang="zh-CN" altLang="en-US" dirty="0"/>
              <a:t>：在图像分割或图像标注任务中，一元势函数可以表示像素属于某个标签的代价。</a:t>
            </a:r>
          </a:p>
          <a:p>
            <a:pPr>
              <a:buFont typeface="Arial" panose="020B0604020202020204" pitchFamily="34" charset="0"/>
              <a:buChar char="•"/>
            </a:pPr>
            <a:r>
              <a:rPr lang="zh-CN" altLang="en-US" b="1" dirty="0"/>
              <a:t>自然语言处理</a:t>
            </a:r>
            <a:r>
              <a:rPr lang="zh-CN" altLang="en-US" dirty="0"/>
              <a:t>：在序列标注任务（如命名实体识别）中，一元势函数可以表示某个词被标记为某种类型的可能性。</a:t>
            </a:r>
          </a:p>
          <a:p>
            <a:endParaRPr lang="zh-CN" altLang="en-US" dirty="0"/>
          </a:p>
        </p:txBody>
      </p:sp>
      <p:sp>
        <p:nvSpPr>
          <p:cNvPr id="13" name="文本框 12">
            <a:extLst>
              <a:ext uri="{FF2B5EF4-FFF2-40B4-BE49-F238E27FC236}">
                <a16:creationId xmlns:a16="http://schemas.microsoft.com/office/drawing/2014/main" id="{17C5DDCF-A5F5-5462-65C6-0EABFB0C810B}"/>
              </a:ext>
            </a:extLst>
          </p:cNvPr>
          <p:cNvSpPr txBox="1"/>
          <p:nvPr/>
        </p:nvSpPr>
        <p:spPr>
          <a:xfrm>
            <a:off x="6757377" y="3256717"/>
            <a:ext cx="4701252" cy="2862322"/>
          </a:xfrm>
          <a:prstGeom prst="rect">
            <a:avLst/>
          </a:prstGeom>
          <a:noFill/>
        </p:spPr>
        <p:txBody>
          <a:bodyPr wrap="square" rtlCol="0">
            <a:spAutoFit/>
          </a:bodyPr>
          <a:lstStyle/>
          <a:p>
            <a:r>
              <a:rPr lang="zh-CN" altLang="en-US" dirty="0"/>
              <a:t>“</a:t>
            </a:r>
            <a:r>
              <a:rPr lang="en-US" altLang="zh-CN" dirty="0"/>
              <a:t>Message Passing”</a:t>
            </a:r>
            <a:r>
              <a:rPr lang="zh-CN" altLang="en-US" dirty="0"/>
              <a:t>（信息传递）步骤通过一个卷积层来执行，其作用可以概括为：</a:t>
            </a:r>
          </a:p>
          <a:p>
            <a:pPr>
              <a:buFont typeface="Arial" panose="020B0604020202020204" pitchFamily="34" charset="0"/>
              <a:buChar char="•"/>
            </a:pPr>
            <a:r>
              <a:rPr lang="zh-CN" altLang="en-US" b="1" dirty="0"/>
              <a:t>邻域信息的整合</a:t>
            </a:r>
            <a:r>
              <a:rPr lang="zh-CN" altLang="en-US" dirty="0"/>
              <a:t>：通过卷积操作，模型将每个像素或特征点的局部邻域信息进行整合。这一步能够捕捉到图像中特征点之间的相关性，并将这些信息传播到其他点。</a:t>
            </a:r>
          </a:p>
          <a:p>
            <a:pPr>
              <a:buFont typeface="Arial" panose="020B0604020202020204" pitchFamily="34" charset="0"/>
              <a:buChar char="•"/>
            </a:pPr>
            <a:r>
              <a:rPr lang="zh-CN" altLang="en-US" b="1" dirty="0"/>
              <a:t>特征增强</a:t>
            </a:r>
            <a:r>
              <a:rPr lang="zh-CN" altLang="en-US" dirty="0"/>
              <a:t>：通过信息传递，初始生成的一元势能可以与邻域信息相结合，从而增强原始特征的表达能力，为后续的加权和标签兼容性变换奠定基础。</a:t>
            </a:r>
          </a:p>
        </p:txBody>
      </p:sp>
      <p:pic>
        <p:nvPicPr>
          <p:cNvPr id="14" name="图片 13">
            <a:extLst>
              <a:ext uri="{FF2B5EF4-FFF2-40B4-BE49-F238E27FC236}">
                <a16:creationId xmlns:a16="http://schemas.microsoft.com/office/drawing/2014/main" id="{97A7BE12-DD9E-666E-84A3-D888B0455D11}"/>
              </a:ext>
            </a:extLst>
          </p:cNvPr>
          <p:cNvPicPr>
            <a:picLocks noChangeAspect="1"/>
          </p:cNvPicPr>
          <p:nvPr/>
        </p:nvPicPr>
        <p:blipFill>
          <a:blip r:embed="rId11"/>
          <a:stretch>
            <a:fillRect/>
          </a:stretch>
        </p:blipFill>
        <p:spPr>
          <a:xfrm>
            <a:off x="1440879" y="1599435"/>
            <a:ext cx="9431066" cy="1305107"/>
          </a:xfrm>
          <a:prstGeom prst="rect">
            <a:avLst/>
          </a:prstGeom>
        </p:spPr>
      </p:pic>
    </p:spTree>
    <p:custDataLst>
      <p:tags r:id="rId1"/>
    </p:custDataLst>
    <p:extLst>
      <p:ext uri="{BB962C8B-B14F-4D97-AF65-F5344CB8AC3E}">
        <p14:creationId xmlns:p14="http://schemas.microsoft.com/office/powerpoint/2010/main" val="4241595799"/>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509749" y="1159327"/>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5046043" y="633833"/>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一些解释</a:t>
            </a:r>
          </a:p>
        </p:txBody>
      </p:sp>
      <p:sp>
        <p:nvSpPr>
          <p:cNvPr id="12" name="文本框 11">
            <a:extLst>
              <a:ext uri="{FF2B5EF4-FFF2-40B4-BE49-F238E27FC236}">
                <a16:creationId xmlns:a16="http://schemas.microsoft.com/office/drawing/2014/main" id="{8B692970-CAAD-F38F-D22E-64DDAEA8EF53}"/>
              </a:ext>
            </a:extLst>
          </p:cNvPr>
          <p:cNvSpPr txBox="1"/>
          <p:nvPr/>
        </p:nvSpPr>
        <p:spPr>
          <a:xfrm>
            <a:off x="960414" y="3144157"/>
            <a:ext cx="10116714" cy="2585323"/>
          </a:xfrm>
          <a:prstGeom prst="rect">
            <a:avLst/>
          </a:prstGeom>
          <a:noFill/>
        </p:spPr>
        <p:txBody>
          <a:bodyPr wrap="square" rtlCol="0">
            <a:spAutoFit/>
          </a:bodyPr>
          <a:lstStyle/>
          <a:p>
            <a:r>
              <a:rPr lang="zh-CN" altLang="en-US" dirty="0"/>
              <a:t>“</a:t>
            </a:r>
            <a:r>
              <a:rPr lang="en-US" altLang="zh-CN" dirty="0"/>
              <a:t>Weighting Filter Output”</a:t>
            </a:r>
            <a:r>
              <a:rPr lang="zh-CN" altLang="en-US" dirty="0"/>
              <a:t>（加权滤波器输出）步骤通过一个卷积层 </a:t>
            </a:r>
            <a:r>
              <a:rPr lang="en-US" altLang="zh-CN" dirty="0"/>
              <a:t>W2W_2W2​ </a:t>
            </a:r>
            <a:r>
              <a:rPr lang="zh-CN" altLang="en-US" dirty="0"/>
              <a:t>来实现。这个卷积层具有以下特点和作用：</a:t>
            </a:r>
          </a:p>
          <a:p>
            <a:pPr>
              <a:buFont typeface="Arial" panose="020B0604020202020204" pitchFamily="34" charset="0"/>
              <a:buChar char="•"/>
            </a:pPr>
            <a:r>
              <a:rPr lang="zh-CN" altLang="en-US" b="1" dirty="0"/>
              <a:t>卷积操作</a:t>
            </a:r>
            <a:r>
              <a:rPr lang="zh-CN" altLang="en-US" dirty="0"/>
              <a:t>：使用 </a:t>
            </a:r>
            <a:r>
              <a:rPr lang="en-US" altLang="zh-CN" dirty="0"/>
              <a:t>8 </a:t>
            </a:r>
            <a:r>
              <a:rPr lang="zh-CN" altLang="en-US" dirty="0"/>
              <a:t>个 </a:t>
            </a:r>
            <a:r>
              <a:rPr lang="en-US" altLang="zh-CN" dirty="0"/>
              <a:t>1×1 </a:t>
            </a:r>
            <a:r>
              <a:rPr lang="zh-CN" altLang="en-US" dirty="0"/>
              <a:t>的卷积核对输入特征进行加权处理。</a:t>
            </a:r>
            <a:r>
              <a:rPr lang="en-US" altLang="zh-CN" dirty="0"/>
              <a:t>1×1 </a:t>
            </a:r>
            <a:r>
              <a:rPr lang="zh-CN" altLang="en-US" dirty="0"/>
              <a:t>卷积核的使用能够在不改变空间分辨率的前提下，对通道间的信息进行加权组合。这种操作可以理解为对不同通道的信息进行筛选、强化或抑制。</a:t>
            </a:r>
          </a:p>
          <a:p>
            <a:pPr>
              <a:buFont typeface="Arial" panose="020B0604020202020204" pitchFamily="34" charset="0"/>
              <a:buChar char="•"/>
            </a:pPr>
            <a:r>
              <a:rPr lang="zh-CN" altLang="en-US" b="1" dirty="0"/>
              <a:t>线性变换</a:t>
            </a:r>
            <a:r>
              <a:rPr lang="zh-CN" altLang="en-US" dirty="0"/>
              <a:t>：卷积操作后的输出通常会经过线性变换。这个变换可以进一步调整特征值的范围和分布，使得特征更适合后续的处理。</a:t>
            </a:r>
          </a:p>
          <a:p>
            <a:pPr>
              <a:buFont typeface="Arial" panose="020B0604020202020204" pitchFamily="34" charset="0"/>
              <a:buChar char="•"/>
            </a:pPr>
            <a:r>
              <a:rPr lang="zh-CN" altLang="en-US" b="1" dirty="0"/>
              <a:t>输出</a:t>
            </a:r>
            <a:r>
              <a:rPr lang="zh-CN" altLang="en-US" dirty="0"/>
              <a:t>：加权后的输出特征图的尺寸为 </a:t>
            </a:r>
            <a:r>
              <a:rPr lang="en-US" altLang="zh-CN" dirty="0"/>
              <a:t>h×w×2h \times w \times 2h×w×2</a:t>
            </a:r>
            <a:r>
              <a:rPr lang="zh-CN" altLang="en-US" dirty="0"/>
              <a:t>，将传递给下一步的“标签兼容性变换”操作。此时的特征已经过筛选和强化，包含了更为显著和重要的特征信息。</a:t>
            </a:r>
          </a:p>
        </p:txBody>
      </p:sp>
      <p:pic>
        <p:nvPicPr>
          <p:cNvPr id="14" name="图片 13">
            <a:extLst>
              <a:ext uri="{FF2B5EF4-FFF2-40B4-BE49-F238E27FC236}">
                <a16:creationId xmlns:a16="http://schemas.microsoft.com/office/drawing/2014/main" id="{97A7BE12-DD9E-666E-84A3-D888B0455D11}"/>
              </a:ext>
            </a:extLst>
          </p:cNvPr>
          <p:cNvPicPr>
            <a:picLocks noChangeAspect="1"/>
          </p:cNvPicPr>
          <p:nvPr/>
        </p:nvPicPr>
        <p:blipFill>
          <a:blip r:embed="rId11"/>
          <a:stretch>
            <a:fillRect/>
          </a:stretch>
        </p:blipFill>
        <p:spPr>
          <a:xfrm>
            <a:off x="1440879" y="1599435"/>
            <a:ext cx="9431066" cy="1305107"/>
          </a:xfrm>
          <a:prstGeom prst="rect">
            <a:avLst/>
          </a:prstGeom>
        </p:spPr>
      </p:pic>
    </p:spTree>
    <p:custDataLst>
      <p:tags r:id="rId1"/>
    </p:custDataLst>
    <p:extLst>
      <p:ext uri="{BB962C8B-B14F-4D97-AF65-F5344CB8AC3E}">
        <p14:creationId xmlns:p14="http://schemas.microsoft.com/office/powerpoint/2010/main" val="612086269"/>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509748" y="1159327"/>
            <a:ext cx="11199481" cy="5407170"/>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5046043" y="633833"/>
            <a:ext cx="162095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一些解释</a:t>
            </a:r>
          </a:p>
        </p:txBody>
      </p:sp>
      <p:sp>
        <p:nvSpPr>
          <p:cNvPr id="12" name="文本框 11">
            <a:extLst>
              <a:ext uri="{FF2B5EF4-FFF2-40B4-BE49-F238E27FC236}">
                <a16:creationId xmlns:a16="http://schemas.microsoft.com/office/drawing/2014/main" id="{8B692970-CAAD-F38F-D22E-64DDAEA8EF53}"/>
              </a:ext>
            </a:extLst>
          </p:cNvPr>
          <p:cNvSpPr txBox="1"/>
          <p:nvPr/>
        </p:nvSpPr>
        <p:spPr>
          <a:xfrm>
            <a:off x="1154407" y="2818901"/>
            <a:ext cx="10116714" cy="3693319"/>
          </a:xfrm>
          <a:prstGeom prst="rect">
            <a:avLst/>
          </a:prstGeom>
          <a:noFill/>
        </p:spPr>
        <p:txBody>
          <a:bodyPr wrap="square" rtlCol="0">
            <a:spAutoFit/>
          </a:bodyPr>
          <a:lstStyle/>
          <a:p>
            <a:r>
              <a:rPr lang="zh-CN" altLang="en-US" dirty="0"/>
              <a:t>“</a:t>
            </a:r>
            <a:r>
              <a:rPr lang="en-US" altLang="zh-CN" dirty="0"/>
              <a:t>Label Compatibility Transform”</a:t>
            </a:r>
            <a:r>
              <a:rPr lang="zh-CN" altLang="en-US" dirty="0"/>
              <a:t>（标签兼容性变换）步骤通过一个卷积层 </a:t>
            </a:r>
            <a:r>
              <a:rPr lang="en-US" altLang="zh-CN" dirty="0"/>
              <a:t>W3W_3W3​ </a:t>
            </a:r>
            <a:r>
              <a:rPr lang="zh-CN" altLang="en-US" dirty="0"/>
              <a:t>来实现，具体过程如下：</a:t>
            </a:r>
          </a:p>
          <a:p>
            <a:pPr>
              <a:buFont typeface="+mj-lt"/>
              <a:buAutoNum type="arabicPeriod"/>
            </a:pPr>
            <a:r>
              <a:rPr lang="zh-CN" altLang="en-US" b="1" dirty="0"/>
              <a:t>卷积操作</a:t>
            </a:r>
            <a:r>
              <a:rPr lang="zh-CN" altLang="en-US" dirty="0"/>
              <a:t>：</a:t>
            </a:r>
          </a:p>
          <a:p>
            <a:pPr marL="742950" lvl="1" indent="-285750">
              <a:buFont typeface="+mj-lt"/>
              <a:buAutoNum type="arabicPeriod"/>
            </a:pPr>
            <a:r>
              <a:rPr lang="zh-CN" altLang="en-US" dirty="0"/>
              <a:t>通过一个 </a:t>
            </a:r>
            <a:r>
              <a:rPr lang="en-US" altLang="zh-CN" dirty="0"/>
              <a:t>2×1×1 </a:t>
            </a:r>
            <a:r>
              <a:rPr lang="zh-CN" altLang="en-US" dirty="0"/>
              <a:t>的卷积核对输入的特征图进行处理。由于卷积核大小为 </a:t>
            </a:r>
            <a:r>
              <a:rPr lang="en-US" altLang="zh-CN" dirty="0"/>
              <a:t>1×1</a:t>
            </a:r>
            <a:r>
              <a:rPr lang="zh-CN" altLang="en-US" dirty="0"/>
              <a:t>，这意味着变换仅在通道维度上进行，而不会改变空间维度（宽度和高度）。</a:t>
            </a:r>
          </a:p>
          <a:p>
            <a:pPr marL="742950" lvl="1" indent="-285750">
              <a:buFont typeface="+mj-lt"/>
              <a:buAutoNum type="arabicPeriod"/>
            </a:pPr>
            <a:r>
              <a:rPr lang="zh-CN" altLang="en-US" dirty="0"/>
              <a:t>卷积操作的输出依然是一个尺寸为 </a:t>
            </a:r>
            <a:r>
              <a:rPr lang="en-US" altLang="zh-CN" dirty="0"/>
              <a:t>h×w×2h \times w \times 2h×w×2 </a:t>
            </a:r>
            <a:r>
              <a:rPr lang="zh-CN" altLang="en-US" dirty="0"/>
              <a:t>的特征图。</a:t>
            </a:r>
          </a:p>
          <a:p>
            <a:pPr>
              <a:buFont typeface="+mj-lt"/>
              <a:buAutoNum type="arabicPeriod"/>
            </a:pPr>
            <a:r>
              <a:rPr lang="zh-CN" altLang="en-US" b="1" dirty="0"/>
              <a:t>线性变换</a:t>
            </a:r>
            <a:r>
              <a:rPr lang="zh-CN" altLang="en-US" dirty="0"/>
              <a:t>：</a:t>
            </a:r>
          </a:p>
          <a:p>
            <a:pPr marL="742950" lvl="1" indent="-285750">
              <a:buFont typeface="+mj-lt"/>
              <a:buAutoNum type="arabicPeriod"/>
            </a:pPr>
            <a:r>
              <a:rPr lang="zh-CN" altLang="en-US" dirty="0"/>
              <a:t>经过卷积后的特征图会经过一个线性变换，标记为 −</a:t>
            </a:r>
            <a:r>
              <a:rPr lang="en-US" altLang="zh-CN" dirty="0" err="1"/>
              <a:t>lin</a:t>
            </a:r>
            <a:r>
              <a:rPr lang="en-US" altLang="zh-CN" dirty="0"/>
              <a:t>(⋅)-\text{</a:t>
            </a:r>
            <a:r>
              <a:rPr lang="en-US" altLang="zh-CN" dirty="0" err="1"/>
              <a:t>lin</a:t>
            </a:r>
            <a:r>
              <a:rPr lang="en-US" altLang="zh-CN" dirty="0"/>
              <a:t>}(\</a:t>
            </a:r>
            <a:r>
              <a:rPr lang="en-US" altLang="zh-CN" dirty="0" err="1"/>
              <a:t>cdot</a:t>
            </a:r>
            <a:r>
              <a:rPr lang="en-US" altLang="zh-CN" dirty="0"/>
              <a:t>)−</a:t>
            </a:r>
            <a:r>
              <a:rPr lang="en-US" altLang="zh-CN" dirty="0" err="1"/>
              <a:t>lin</a:t>
            </a:r>
            <a:r>
              <a:rPr lang="en-US" altLang="zh-CN" dirty="0"/>
              <a:t>(⋅)</a:t>
            </a:r>
            <a:r>
              <a:rPr lang="zh-CN" altLang="en-US" dirty="0"/>
              <a:t>。这个负号表明变换可能会在某些情况下反转输入的特征值或加权处理，可能用于反映标签间的不兼容性。</a:t>
            </a:r>
          </a:p>
          <a:p>
            <a:pPr>
              <a:buFont typeface="+mj-lt"/>
              <a:buAutoNum type="arabicPeriod"/>
            </a:pPr>
            <a:r>
              <a:rPr lang="zh-CN" altLang="en-US" b="1" dirty="0"/>
              <a:t>调整标签分布</a:t>
            </a:r>
            <a:r>
              <a:rPr lang="zh-CN" altLang="en-US" dirty="0"/>
              <a:t>：</a:t>
            </a:r>
          </a:p>
          <a:p>
            <a:pPr marL="742950" lvl="1" indent="-285750">
              <a:buFont typeface="+mj-lt"/>
              <a:buAutoNum type="arabicPeriod"/>
            </a:pPr>
            <a:r>
              <a:rPr lang="zh-CN" altLang="en-US" dirty="0"/>
              <a:t>经过标签兼容性变换后的特征图被进一步处理和整合，以反映不同标签间的关系和相互作用。这一步骤确保了输出的标签分布符合训练数据中学到的标签兼容性或排斥关系。</a:t>
            </a:r>
          </a:p>
        </p:txBody>
      </p:sp>
      <p:pic>
        <p:nvPicPr>
          <p:cNvPr id="14" name="图片 13">
            <a:extLst>
              <a:ext uri="{FF2B5EF4-FFF2-40B4-BE49-F238E27FC236}">
                <a16:creationId xmlns:a16="http://schemas.microsoft.com/office/drawing/2014/main" id="{97A7BE12-DD9E-666E-84A3-D888B0455D11}"/>
              </a:ext>
            </a:extLst>
          </p:cNvPr>
          <p:cNvPicPr>
            <a:picLocks noChangeAspect="1"/>
          </p:cNvPicPr>
          <p:nvPr/>
        </p:nvPicPr>
        <p:blipFill>
          <a:blip r:embed="rId11"/>
          <a:stretch>
            <a:fillRect/>
          </a:stretch>
        </p:blipFill>
        <p:spPr>
          <a:xfrm>
            <a:off x="1440879" y="1599435"/>
            <a:ext cx="9431066" cy="1305107"/>
          </a:xfrm>
          <a:prstGeom prst="rect">
            <a:avLst/>
          </a:prstGeom>
        </p:spPr>
      </p:pic>
    </p:spTree>
    <p:custDataLst>
      <p:tags r:id="rId1"/>
    </p:custDataLst>
    <p:extLst>
      <p:ext uri="{BB962C8B-B14F-4D97-AF65-F5344CB8AC3E}">
        <p14:creationId xmlns:p14="http://schemas.microsoft.com/office/powerpoint/2010/main" val="2529447329"/>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2">
            <a:extLst>
              <a:ext uri="{FF2B5EF4-FFF2-40B4-BE49-F238E27FC236}">
                <a16:creationId xmlns:a16="http://schemas.microsoft.com/office/drawing/2014/main" id="{F19906CD-0A76-D8D5-0B53-0621CAA1252F}"/>
              </a:ext>
            </a:extLst>
          </p:cNvPr>
          <p:cNvSpPr txBox="1"/>
          <p:nvPr>
            <p:custDataLst>
              <p:tags r:id="rId2"/>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sp>
        <p:nvSpPr>
          <p:cNvPr id="4" name="文本框 3">
            <a:extLst>
              <a:ext uri="{FF2B5EF4-FFF2-40B4-BE49-F238E27FC236}">
                <a16:creationId xmlns:a16="http://schemas.microsoft.com/office/drawing/2014/main" id="{E7E80C80-30E5-291A-C54B-A620DF39F74E}"/>
              </a:ext>
            </a:extLst>
          </p:cNvPr>
          <p:cNvSpPr txBox="1"/>
          <p:nvPr/>
        </p:nvSpPr>
        <p:spPr>
          <a:xfrm>
            <a:off x="168329" y="1070931"/>
            <a:ext cx="3709029" cy="646331"/>
          </a:xfrm>
          <a:prstGeom prst="rect">
            <a:avLst/>
          </a:prstGeom>
          <a:noFill/>
        </p:spPr>
        <p:txBody>
          <a:bodyPr wrap="none" rtlCol="0">
            <a:spAutoFit/>
          </a:bodyPr>
          <a:lstStyle/>
          <a:p>
            <a:r>
              <a:rPr lang="en-US" altLang="zh-CN" b="0" i="0" dirty="0">
                <a:solidFill>
                  <a:srgbClr val="FF0000"/>
                </a:solidFill>
                <a:effectLst/>
                <a:highlight>
                  <a:srgbClr val="FFFFFF"/>
                </a:highlight>
                <a:latin typeface="-apple-system"/>
              </a:rPr>
              <a:t>Compression Approximation Network</a:t>
            </a:r>
          </a:p>
          <a:p>
            <a:r>
              <a:rPr lang="en-US" altLang="zh-CN" b="0" i="0" dirty="0">
                <a:solidFill>
                  <a:srgbClr val="FF0000"/>
                </a:solidFill>
                <a:effectLst/>
                <a:highlight>
                  <a:srgbClr val="FFFFFF"/>
                </a:highlight>
                <a:latin typeface="-apple-system"/>
              </a:rPr>
              <a:t>(</a:t>
            </a:r>
            <a:r>
              <a:rPr lang="zh-CN" altLang="en-US" b="0" i="0" dirty="0">
                <a:solidFill>
                  <a:srgbClr val="FF0000"/>
                </a:solidFill>
                <a:effectLst/>
                <a:highlight>
                  <a:srgbClr val="FFFFFF"/>
                </a:highlight>
                <a:latin typeface="-apple-system"/>
              </a:rPr>
              <a:t>压缩逼近网络</a:t>
            </a:r>
            <a:r>
              <a:rPr lang="en-US" altLang="zh-CN" b="0" i="0" dirty="0">
                <a:solidFill>
                  <a:srgbClr val="FF0000"/>
                </a:solidFill>
                <a:effectLst/>
                <a:highlight>
                  <a:srgbClr val="FFFFFF"/>
                </a:highlight>
                <a:latin typeface="-apple-system"/>
              </a:rPr>
              <a:t>)</a:t>
            </a:r>
            <a:endParaRPr lang="zh-CN" altLang="en-US" dirty="0">
              <a:solidFill>
                <a:srgbClr val="FF0000"/>
              </a:solidFill>
            </a:endParaRPr>
          </a:p>
        </p:txBody>
      </p:sp>
      <p:pic>
        <p:nvPicPr>
          <p:cNvPr id="8" name="图片 7">
            <a:extLst>
              <a:ext uri="{FF2B5EF4-FFF2-40B4-BE49-F238E27FC236}">
                <a16:creationId xmlns:a16="http://schemas.microsoft.com/office/drawing/2014/main" id="{895F1013-8E88-A383-7C9C-70B6DFD8A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7358" y="2020075"/>
            <a:ext cx="7945944" cy="3342664"/>
          </a:xfrm>
          <a:prstGeom prst="rect">
            <a:avLst/>
          </a:prstGeom>
        </p:spPr>
      </p:pic>
      <p:sp>
        <p:nvSpPr>
          <p:cNvPr id="9" name="文本框 8">
            <a:extLst>
              <a:ext uri="{FF2B5EF4-FFF2-40B4-BE49-F238E27FC236}">
                <a16:creationId xmlns:a16="http://schemas.microsoft.com/office/drawing/2014/main" id="{857311D0-26B5-18D3-0F30-BB6703B72046}"/>
              </a:ext>
            </a:extLst>
          </p:cNvPr>
          <p:cNvSpPr txBox="1"/>
          <p:nvPr/>
        </p:nvSpPr>
        <p:spPr>
          <a:xfrm>
            <a:off x="328706" y="2450353"/>
            <a:ext cx="3548652" cy="3970318"/>
          </a:xfrm>
          <a:prstGeom prst="rect">
            <a:avLst/>
          </a:prstGeom>
          <a:noFill/>
        </p:spPr>
        <p:txBody>
          <a:bodyPr wrap="square" rtlCol="0">
            <a:spAutoFit/>
          </a:bodyPr>
          <a:lstStyle/>
          <a:p>
            <a:r>
              <a:rPr lang="en-US" altLang="zh-CN" b="1" dirty="0"/>
              <a:t>1. </a:t>
            </a:r>
            <a:r>
              <a:rPr lang="zh-CN" altLang="en-US" b="1" dirty="0"/>
              <a:t>输入图像（</a:t>
            </a:r>
            <a:r>
              <a:rPr lang="en-US" altLang="zh-CN" b="1" dirty="0"/>
              <a:t>Input Image</a:t>
            </a:r>
            <a:r>
              <a:rPr lang="zh-CN" altLang="en-US" b="1" dirty="0"/>
              <a:t>）</a:t>
            </a:r>
            <a:r>
              <a:rPr lang="en-US" altLang="zh-CN" b="1" dirty="0"/>
              <a:t>:</a:t>
            </a:r>
          </a:p>
          <a:p>
            <a:r>
              <a:rPr lang="zh-CN" altLang="en-US" dirty="0"/>
              <a:t>图像作为网络的输入，经过两个不同的卷积路径来提取特征。</a:t>
            </a:r>
          </a:p>
          <a:p>
            <a:r>
              <a:rPr lang="en-US" altLang="zh-CN" b="1" dirty="0"/>
              <a:t>2. </a:t>
            </a:r>
            <a:r>
              <a:rPr lang="zh-CN" altLang="en-US" b="1" dirty="0"/>
              <a:t>特征提取模块（</a:t>
            </a:r>
            <a:r>
              <a:rPr lang="en-US" altLang="zh-CN" b="1" dirty="0"/>
              <a:t>Feature Extraction</a:t>
            </a:r>
            <a:r>
              <a:rPr lang="zh-CN" altLang="en-US" b="1" dirty="0"/>
              <a:t>）</a:t>
            </a:r>
            <a:r>
              <a:rPr lang="en-US" altLang="zh-CN" b="1" dirty="0"/>
              <a:t>:</a:t>
            </a:r>
          </a:p>
          <a:p>
            <a:r>
              <a:rPr lang="en-US" altLang="zh-CN" dirty="0" err="1"/>
              <a:t>Conv_RGB</a:t>
            </a:r>
            <a:r>
              <a:rPr lang="en-US" altLang="zh-CN" dirty="0"/>
              <a:t>: </a:t>
            </a:r>
            <a:r>
              <a:rPr lang="zh-CN" altLang="en-US" dirty="0"/>
              <a:t>使用 </a:t>
            </a:r>
            <a:r>
              <a:rPr lang="en-US" altLang="zh-CN" dirty="0"/>
              <a:t>5×5 </a:t>
            </a:r>
            <a:r>
              <a:rPr lang="zh-CN" altLang="en-US" dirty="0"/>
              <a:t>的卷积核对原始 </a:t>
            </a:r>
            <a:r>
              <a:rPr lang="en-US" altLang="zh-CN" dirty="0"/>
              <a:t>RGB </a:t>
            </a:r>
            <a:r>
              <a:rPr lang="zh-CN" altLang="en-US" dirty="0"/>
              <a:t>图像进行卷积操作，提取空间特征。</a:t>
            </a:r>
          </a:p>
          <a:p>
            <a:r>
              <a:rPr lang="en-US" altLang="zh-CN" dirty="0" err="1"/>
              <a:t>Conv_SRM</a:t>
            </a:r>
            <a:r>
              <a:rPr lang="en-US" altLang="zh-CN" dirty="0"/>
              <a:t>: </a:t>
            </a:r>
            <a:r>
              <a:rPr lang="zh-CN" altLang="en-US" dirty="0"/>
              <a:t>使用 </a:t>
            </a:r>
            <a:r>
              <a:rPr lang="en-US" altLang="zh-CN" dirty="0"/>
              <a:t>5×5 </a:t>
            </a:r>
            <a:r>
              <a:rPr lang="zh-CN" altLang="en-US" dirty="0"/>
              <a:t>的卷积核对图像进行 </a:t>
            </a:r>
            <a:r>
              <a:rPr lang="en-US" altLang="zh-CN" dirty="0"/>
              <a:t>SRM</a:t>
            </a:r>
            <a:r>
              <a:rPr lang="zh-CN" altLang="en-US" dirty="0"/>
              <a:t>（可能是残差映射特征）卷积操作，提取残差特征。</a:t>
            </a:r>
          </a:p>
          <a:p>
            <a:r>
              <a:rPr lang="en-US" altLang="zh-CN" dirty="0"/>
              <a:t>C: </a:t>
            </a:r>
            <a:r>
              <a:rPr lang="zh-CN" altLang="en-US" dirty="0"/>
              <a:t>这两种特征在此处进行合并（可能是连接或加和），生成综合特征图。</a:t>
            </a:r>
          </a:p>
        </p:txBody>
      </p:sp>
    </p:spTree>
    <p:custDataLst>
      <p:tags r:id="rId1"/>
    </p:custDataLst>
    <p:extLst>
      <p:ext uri="{BB962C8B-B14F-4D97-AF65-F5344CB8AC3E}">
        <p14:creationId xmlns:p14="http://schemas.microsoft.com/office/powerpoint/2010/main" val="34867557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2">
            <a:extLst>
              <a:ext uri="{FF2B5EF4-FFF2-40B4-BE49-F238E27FC236}">
                <a16:creationId xmlns:a16="http://schemas.microsoft.com/office/drawing/2014/main" id="{F19906CD-0A76-D8D5-0B53-0621CAA1252F}"/>
              </a:ext>
            </a:extLst>
          </p:cNvPr>
          <p:cNvSpPr txBox="1"/>
          <p:nvPr>
            <p:custDataLst>
              <p:tags r:id="rId2"/>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sp>
        <p:nvSpPr>
          <p:cNvPr id="4" name="文本框 3">
            <a:extLst>
              <a:ext uri="{FF2B5EF4-FFF2-40B4-BE49-F238E27FC236}">
                <a16:creationId xmlns:a16="http://schemas.microsoft.com/office/drawing/2014/main" id="{E7E80C80-30E5-291A-C54B-A620DF39F74E}"/>
              </a:ext>
            </a:extLst>
          </p:cNvPr>
          <p:cNvSpPr txBox="1"/>
          <p:nvPr/>
        </p:nvSpPr>
        <p:spPr>
          <a:xfrm>
            <a:off x="168329" y="1070931"/>
            <a:ext cx="3709029" cy="646331"/>
          </a:xfrm>
          <a:prstGeom prst="rect">
            <a:avLst/>
          </a:prstGeom>
          <a:noFill/>
        </p:spPr>
        <p:txBody>
          <a:bodyPr wrap="none" rtlCol="0">
            <a:spAutoFit/>
          </a:bodyPr>
          <a:lstStyle/>
          <a:p>
            <a:r>
              <a:rPr lang="en-US" altLang="zh-CN" b="0" i="0" dirty="0">
                <a:solidFill>
                  <a:srgbClr val="FF0000"/>
                </a:solidFill>
                <a:effectLst/>
                <a:highlight>
                  <a:srgbClr val="FFFFFF"/>
                </a:highlight>
                <a:latin typeface="-apple-system"/>
              </a:rPr>
              <a:t>Compression Approximation Network</a:t>
            </a:r>
          </a:p>
          <a:p>
            <a:r>
              <a:rPr lang="en-US" altLang="zh-CN" b="0" i="0" dirty="0">
                <a:solidFill>
                  <a:srgbClr val="FF0000"/>
                </a:solidFill>
                <a:effectLst/>
                <a:highlight>
                  <a:srgbClr val="FFFFFF"/>
                </a:highlight>
                <a:latin typeface="-apple-system"/>
              </a:rPr>
              <a:t>(</a:t>
            </a:r>
            <a:r>
              <a:rPr lang="zh-CN" altLang="en-US" b="0" i="0" dirty="0">
                <a:solidFill>
                  <a:srgbClr val="FF0000"/>
                </a:solidFill>
                <a:effectLst/>
                <a:highlight>
                  <a:srgbClr val="FFFFFF"/>
                </a:highlight>
                <a:latin typeface="-apple-system"/>
              </a:rPr>
              <a:t>压缩逼近网络</a:t>
            </a:r>
            <a:r>
              <a:rPr lang="en-US" altLang="zh-CN" b="0" i="0" dirty="0">
                <a:solidFill>
                  <a:srgbClr val="FF0000"/>
                </a:solidFill>
                <a:effectLst/>
                <a:highlight>
                  <a:srgbClr val="FFFFFF"/>
                </a:highlight>
                <a:latin typeface="-apple-system"/>
              </a:rPr>
              <a:t>)</a:t>
            </a:r>
            <a:endParaRPr lang="zh-CN" altLang="en-US" dirty="0">
              <a:solidFill>
                <a:srgbClr val="FF0000"/>
              </a:solidFill>
            </a:endParaRPr>
          </a:p>
        </p:txBody>
      </p:sp>
      <p:pic>
        <p:nvPicPr>
          <p:cNvPr id="8" name="图片 7">
            <a:extLst>
              <a:ext uri="{FF2B5EF4-FFF2-40B4-BE49-F238E27FC236}">
                <a16:creationId xmlns:a16="http://schemas.microsoft.com/office/drawing/2014/main" id="{895F1013-8E88-A383-7C9C-70B6DFD8A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7358" y="2020075"/>
            <a:ext cx="7945944" cy="3342664"/>
          </a:xfrm>
          <a:prstGeom prst="rect">
            <a:avLst/>
          </a:prstGeom>
        </p:spPr>
      </p:pic>
      <p:sp>
        <p:nvSpPr>
          <p:cNvPr id="3" name="文本框 2">
            <a:extLst>
              <a:ext uri="{FF2B5EF4-FFF2-40B4-BE49-F238E27FC236}">
                <a16:creationId xmlns:a16="http://schemas.microsoft.com/office/drawing/2014/main" id="{74DB7D3D-4E40-1CBA-962D-DEAF99D9951C}"/>
              </a:ext>
            </a:extLst>
          </p:cNvPr>
          <p:cNvSpPr txBox="1"/>
          <p:nvPr/>
        </p:nvSpPr>
        <p:spPr>
          <a:xfrm>
            <a:off x="262965" y="2277035"/>
            <a:ext cx="3561976" cy="4247317"/>
          </a:xfrm>
          <a:prstGeom prst="rect">
            <a:avLst/>
          </a:prstGeom>
          <a:noFill/>
        </p:spPr>
        <p:txBody>
          <a:bodyPr wrap="square" rtlCol="0">
            <a:spAutoFit/>
          </a:bodyPr>
          <a:lstStyle/>
          <a:p>
            <a:r>
              <a:rPr lang="en-US" altLang="zh-CN" b="1" dirty="0"/>
              <a:t>3.</a:t>
            </a:r>
            <a:r>
              <a:rPr lang="zh-CN" altLang="en-US" b="1" dirty="0"/>
              <a:t>残差块（</a:t>
            </a:r>
            <a:r>
              <a:rPr lang="en-US" altLang="zh-CN" b="1" dirty="0"/>
              <a:t>Residual Blocks</a:t>
            </a:r>
            <a:r>
              <a:rPr lang="zh-CN" altLang="en-US" b="1" dirty="0"/>
              <a:t>）</a:t>
            </a:r>
            <a:r>
              <a:rPr lang="en-US" altLang="zh-CN" dirty="0"/>
              <a:t>:</a:t>
            </a:r>
          </a:p>
          <a:p>
            <a:r>
              <a:rPr lang="zh-CN" altLang="en-US" dirty="0"/>
              <a:t>合并后的特征图经过一系列残差块（</a:t>
            </a:r>
            <a:r>
              <a:rPr lang="en-US" altLang="zh-CN" dirty="0"/>
              <a:t>Res_1 </a:t>
            </a:r>
            <a:r>
              <a:rPr lang="zh-CN" altLang="en-US" dirty="0"/>
              <a:t>到 </a:t>
            </a:r>
            <a:r>
              <a:rPr lang="en-US" altLang="zh-CN" dirty="0"/>
              <a:t>Res_8</a:t>
            </a:r>
            <a:r>
              <a:rPr lang="zh-CN" altLang="en-US" dirty="0"/>
              <a:t>）进一步处理。这些残差块的结构分为两类：</a:t>
            </a:r>
          </a:p>
          <a:p>
            <a:r>
              <a:rPr lang="en-US" altLang="zh-CN" dirty="0"/>
              <a:t>Res_1/3/5/7 </a:t>
            </a:r>
            <a:r>
              <a:rPr lang="zh-CN" altLang="en-US" dirty="0"/>
              <a:t>的结构</a:t>
            </a:r>
            <a:r>
              <a:rPr lang="en-US" altLang="zh-CN" dirty="0"/>
              <a:t>: </a:t>
            </a:r>
            <a:r>
              <a:rPr lang="zh-CN" altLang="en-US" dirty="0"/>
              <a:t>包含两个 </a:t>
            </a:r>
            <a:r>
              <a:rPr lang="en-US" altLang="zh-CN" dirty="0"/>
              <a:t>3×3 </a:t>
            </a:r>
            <a:r>
              <a:rPr lang="zh-CN" altLang="en-US" dirty="0"/>
              <a:t>的卷积层和一个 </a:t>
            </a:r>
            <a:r>
              <a:rPr lang="en-US" altLang="zh-CN" dirty="0"/>
              <a:t>1×1 </a:t>
            </a:r>
            <a:r>
              <a:rPr lang="zh-CN" altLang="en-US" dirty="0"/>
              <a:t>的卷积层，后面紧跟着一个加和操作，类似于标准的残差网络结构。</a:t>
            </a:r>
          </a:p>
          <a:p>
            <a:r>
              <a:rPr lang="en-US" altLang="zh-CN" dirty="0"/>
              <a:t>Res_2/4/6/8 </a:t>
            </a:r>
            <a:r>
              <a:rPr lang="zh-CN" altLang="en-US" dirty="0"/>
              <a:t>的结构</a:t>
            </a:r>
            <a:r>
              <a:rPr lang="en-US" altLang="zh-CN" dirty="0"/>
              <a:t>: </a:t>
            </a:r>
            <a:r>
              <a:rPr lang="zh-CN" altLang="en-US" dirty="0"/>
              <a:t>包含两个 </a:t>
            </a:r>
            <a:r>
              <a:rPr lang="en-US" altLang="zh-CN" dirty="0"/>
              <a:t>3×3 </a:t>
            </a:r>
            <a:r>
              <a:rPr lang="zh-CN" altLang="en-US" dirty="0"/>
              <a:t>的卷积层，同样通过加和操作连接输出。</a:t>
            </a:r>
          </a:p>
          <a:p>
            <a:r>
              <a:rPr lang="zh-CN" altLang="en-US" dirty="0"/>
              <a:t>这些残差块通过不同的步长（</a:t>
            </a:r>
            <a:r>
              <a:rPr lang="en-US" altLang="zh-CN" dirty="0"/>
              <a:t>stride</a:t>
            </a:r>
            <a:r>
              <a:rPr lang="zh-CN" altLang="en-US" dirty="0"/>
              <a:t>）控制特征图的下采样，使得特征图的尺寸逐渐减小，通道数增加。</a:t>
            </a:r>
          </a:p>
        </p:txBody>
      </p:sp>
    </p:spTree>
    <p:custDataLst>
      <p:tags r:id="rId1"/>
    </p:custDataLst>
    <p:extLst>
      <p:ext uri="{BB962C8B-B14F-4D97-AF65-F5344CB8AC3E}">
        <p14:creationId xmlns:p14="http://schemas.microsoft.com/office/powerpoint/2010/main" val="297232905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2">
            <a:extLst>
              <a:ext uri="{FF2B5EF4-FFF2-40B4-BE49-F238E27FC236}">
                <a16:creationId xmlns:a16="http://schemas.microsoft.com/office/drawing/2014/main" id="{F19906CD-0A76-D8D5-0B53-0621CAA1252F}"/>
              </a:ext>
            </a:extLst>
          </p:cNvPr>
          <p:cNvSpPr txBox="1"/>
          <p:nvPr>
            <p:custDataLst>
              <p:tags r:id="rId2"/>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sp>
        <p:nvSpPr>
          <p:cNvPr id="4" name="文本框 3">
            <a:extLst>
              <a:ext uri="{FF2B5EF4-FFF2-40B4-BE49-F238E27FC236}">
                <a16:creationId xmlns:a16="http://schemas.microsoft.com/office/drawing/2014/main" id="{E7E80C80-30E5-291A-C54B-A620DF39F74E}"/>
              </a:ext>
            </a:extLst>
          </p:cNvPr>
          <p:cNvSpPr txBox="1"/>
          <p:nvPr/>
        </p:nvSpPr>
        <p:spPr>
          <a:xfrm>
            <a:off x="168329" y="1070931"/>
            <a:ext cx="3709029" cy="646331"/>
          </a:xfrm>
          <a:prstGeom prst="rect">
            <a:avLst/>
          </a:prstGeom>
          <a:noFill/>
        </p:spPr>
        <p:txBody>
          <a:bodyPr wrap="none" rtlCol="0">
            <a:spAutoFit/>
          </a:bodyPr>
          <a:lstStyle/>
          <a:p>
            <a:r>
              <a:rPr lang="en-US" altLang="zh-CN" b="0" i="0" dirty="0">
                <a:solidFill>
                  <a:srgbClr val="FF0000"/>
                </a:solidFill>
                <a:effectLst/>
                <a:highlight>
                  <a:srgbClr val="FFFFFF"/>
                </a:highlight>
                <a:latin typeface="-apple-system"/>
              </a:rPr>
              <a:t>Compression Approximation Network</a:t>
            </a:r>
          </a:p>
          <a:p>
            <a:r>
              <a:rPr lang="en-US" altLang="zh-CN" b="0" i="0" dirty="0">
                <a:solidFill>
                  <a:srgbClr val="FF0000"/>
                </a:solidFill>
                <a:effectLst/>
                <a:highlight>
                  <a:srgbClr val="FFFFFF"/>
                </a:highlight>
                <a:latin typeface="-apple-system"/>
              </a:rPr>
              <a:t>(</a:t>
            </a:r>
            <a:r>
              <a:rPr lang="zh-CN" altLang="en-US" b="0" i="0" dirty="0">
                <a:solidFill>
                  <a:srgbClr val="FF0000"/>
                </a:solidFill>
                <a:effectLst/>
                <a:highlight>
                  <a:srgbClr val="FFFFFF"/>
                </a:highlight>
                <a:latin typeface="-apple-system"/>
              </a:rPr>
              <a:t>压缩逼近网络</a:t>
            </a:r>
            <a:r>
              <a:rPr lang="en-US" altLang="zh-CN" b="0" i="0" dirty="0">
                <a:solidFill>
                  <a:srgbClr val="FF0000"/>
                </a:solidFill>
                <a:effectLst/>
                <a:highlight>
                  <a:srgbClr val="FFFFFF"/>
                </a:highlight>
                <a:latin typeface="-apple-system"/>
              </a:rPr>
              <a:t>)</a:t>
            </a:r>
            <a:endParaRPr lang="zh-CN" altLang="en-US" dirty="0">
              <a:solidFill>
                <a:srgbClr val="FF0000"/>
              </a:solidFill>
            </a:endParaRPr>
          </a:p>
        </p:txBody>
      </p:sp>
      <p:pic>
        <p:nvPicPr>
          <p:cNvPr id="8" name="图片 7">
            <a:extLst>
              <a:ext uri="{FF2B5EF4-FFF2-40B4-BE49-F238E27FC236}">
                <a16:creationId xmlns:a16="http://schemas.microsoft.com/office/drawing/2014/main" id="{895F1013-8E88-A383-7C9C-70B6DFD8A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7358" y="2020075"/>
            <a:ext cx="7945944" cy="3342664"/>
          </a:xfrm>
          <a:prstGeom prst="rect">
            <a:avLst/>
          </a:prstGeom>
        </p:spPr>
      </p:pic>
      <p:sp>
        <p:nvSpPr>
          <p:cNvPr id="3" name="文本框 2">
            <a:extLst>
              <a:ext uri="{FF2B5EF4-FFF2-40B4-BE49-F238E27FC236}">
                <a16:creationId xmlns:a16="http://schemas.microsoft.com/office/drawing/2014/main" id="{783D556E-55F2-3DCB-4CE9-5AE07602430B}"/>
              </a:ext>
            </a:extLst>
          </p:cNvPr>
          <p:cNvSpPr txBox="1"/>
          <p:nvPr/>
        </p:nvSpPr>
        <p:spPr>
          <a:xfrm>
            <a:off x="280894" y="2271059"/>
            <a:ext cx="3520142" cy="4247317"/>
          </a:xfrm>
          <a:prstGeom prst="rect">
            <a:avLst/>
          </a:prstGeom>
          <a:noFill/>
        </p:spPr>
        <p:txBody>
          <a:bodyPr wrap="square" rtlCol="0">
            <a:spAutoFit/>
          </a:bodyPr>
          <a:lstStyle/>
          <a:p>
            <a:r>
              <a:rPr lang="en-US" altLang="zh-CN" b="1" dirty="0"/>
              <a:t>4. </a:t>
            </a:r>
            <a:r>
              <a:rPr lang="zh-CN" altLang="en-US" b="1" dirty="0"/>
              <a:t>注意力模块（</a:t>
            </a:r>
            <a:r>
              <a:rPr lang="en-US" altLang="zh-CN" b="1" dirty="0"/>
              <a:t>Attention Module</a:t>
            </a:r>
            <a:r>
              <a:rPr lang="zh-CN" altLang="en-US" b="1" dirty="0"/>
              <a:t>）</a:t>
            </a:r>
            <a:r>
              <a:rPr lang="en-US" altLang="zh-CN" b="1" dirty="0"/>
              <a:t>:</a:t>
            </a:r>
          </a:p>
          <a:p>
            <a:pPr>
              <a:buFont typeface="Arial" panose="020B0604020202020204" pitchFamily="34" charset="0"/>
              <a:buChar char="•"/>
            </a:pPr>
            <a:r>
              <a:rPr lang="zh-CN" altLang="en-US" dirty="0"/>
              <a:t>从最后一个残差块（</a:t>
            </a:r>
            <a:r>
              <a:rPr lang="en-US" altLang="zh-CN" dirty="0"/>
              <a:t>Res_8</a:t>
            </a:r>
            <a:r>
              <a:rPr lang="zh-CN" altLang="en-US" dirty="0"/>
              <a:t>）输出的特征图通过一个注意力模块。注意力机制会根据特征图中不同区域的重要性分配权重，从而生成一个注意力感知的特征图（</a:t>
            </a:r>
            <a:r>
              <a:rPr lang="en-US" altLang="zh-CN" dirty="0"/>
              <a:t>Attention-aware feature</a:t>
            </a:r>
            <a:r>
              <a:rPr lang="zh-CN" altLang="en-US" dirty="0"/>
              <a:t>）。</a:t>
            </a:r>
          </a:p>
          <a:p>
            <a:r>
              <a:rPr lang="en-US" altLang="zh-CN" b="1" dirty="0"/>
              <a:t>5. ASPP</a:t>
            </a:r>
            <a:r>
              <a:rPr lang="zh-CN" altLang="en-US" b="1" dirty="0"/>
              <a:t>（</a:t>
            </a:r>
            <a:r>
              <a:rPr lang="en-US" altLang="zh-CN" b="1" dirty="0" err="1"/>
              <a:t>Atrous</a:t>
            </a:r>
            <a:r>
              <a:rPr lang="en-US" altLang="zh-CN" b="1" dirty="0"/>
              <a:t> Spatial Pyramid Pooling</a:t>
            </a:r>
            <a:r>
              <a:rPr lang="zh-CN" altLang="en-US" b="1" dirty="0"/>
              <a:t>）</a:t>
            </a:r>
            <a:r>
              <a:rPr lang="en-US" altLang="zh-CN" b="1" dirty="0"/>
              <a:t>:</a:t>
            </a:r>
          </a:p>
          <a:p>
            <a:pPr>
              <a:buFont typeface="Arial" panose="020B0604020202020204" pitchFamily="34" charset="0"/>
              <a:buChar char="•"/>
            </a:pPr>
            <a:r>
              <a:rPr lang="zh-CN" altLang="en-US" dirty="0"/>
              <a:t>注意力感知的特征图进入 </a:t>
            </a:r>
            <a:r>
              <a:rPr lang="en-US" altLang="zh-CN" dirty="0"/>
              <a:t>ASPP </a:t>
            </a:r>
            <a:r>
              <a:rPr lang="zh-CN" altLang="en-US" dirty="0"/>
              <a:t>模块，这个模块使用不同膨胀率的卷积（空洞卷积）来捕捉多尺度的信息。</a:t>
            </a:r>
            <a:r>
              <a:rPr lang="en-US" altLang="zh-CN" dirty="0"/>
              <a:t>ASPP </a:t>
            </a:r>
            <a:r>
              <a:rPr lang="zh-CN" altLang="en-US" dirty="0"/>
              <a:t>的输出可以用于捕捉更广泛的上下文信息。</a:t>
            </a:r>
          </a:p>
        </p:txBody>
      </p:sp>
    </p:spTree>
    <p:custDataLst>
      <p:tags r:id="rId1"/>
    </p:custDataLst>
    <p:extLst>
      <p:ext uri="{BB962C8B-B14F-4D97-AF65-F5344CB8AC3E}">
        <p14:creationId xmlns:p14="http://schemas.microsoft.com/office/powerpoint/2010/main" val="368470556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2">
            <a:extLst>
              <a:ext uri="{FF2B5EF4-FFF2-40B4-BE49-F238E27FC236}">
                <a16:creationId xmlns:a16="http://schemas.microsoft.com/office/drawing/2014/main" id="{F19906CD-0A76-D8D5-0B53-0621CAA1252F}"/>
              </a:ext>
            </a:extLst>
          </p:cNvPr>
          <p:cNvSpPr txBox="1"/>
          <p:nvPr>
            <p:custDataLst>
              <p:tags r:id="rId2"/>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sp>
        <p:nvSpPr>
          <p:cNvPr id="4" name="文本框 3">
            <a:extLst>
              <a:ext uri="{FF2B5EF4-FFF2-40B4-BE49-F238E27FC236}">
                <a16:creationId xmlns:a16="http://schemas.microsoft.com/office/drawing/2014/main" id="{E7E80C80-30E5-291A-C54B-A620DF39F74E}"/>
              </a:ext>
            </a:extLst>
          </p:cNvPr>
          <p:cNvSpPr txBox="1"/>
          <p:nvPr/>
        </p:nvSpPr>
        <p:spPr>
          <a:xfrm>
            <a:off x="168329" y="1070931"/>
            <a:ext cx="3709029" cy="646331"/>
          </a:xfrm>
          <a:prstGeom prst="rect">
            <a:avLst/>
          </a:prstGeom>
          <a:noFill/>
        </p:spPr>
        <p:txBody>
          <a:bodyPr wrap="none" rtlCol="0">
            <a:spAutoFit/>
          </a:bodyPr>
          <a:lstStyle/>
          <a:p>
            <a:r>
              <a:rPr lang="en-US" altLang="zh-CN" b="0" i="0" dirty="0">
                <a:solidFill>
                  <a:srgbClr val="FF0000"/>
                </a:solidFill>
                <a:effectLst/>
                <a:highlight>
                  <a:srgbClr val="FFFFFF"/>
                </a:highlight>
                <a:latin typeface="-apple-system"/>
              </a:rPr>
              <a:t>Compression Approximation Network</a:t>
            </a:r>
          </a:p>
          <a:p>
            <a:r>
              <a:rPr lang="en-US" altLang="zh-CN" b="0" i="0" dirty="0">
                <a:solidFill>
                  <a:srgbClr val="FF0000"/>
                </a:solidFill>
                <a:effectLst/>
                <a:highlight>
                  <a:srgbClr val="FFFFFF"/>
                </a:highlight>
                <a:latin typeface="-apple-system"/>
              </a:rPr>
              <a:t>(</a:t>
            </a:r>
            <a:r>
              <a:rPr lang="zh-CN" altLang="en-US" b="0" i="0" dirty="0">
                <a:solidFill>
                  <a:srgbClr val="FF0000"/>
                </a:solidFill>
                <a:effectLst/>
                <a:highlight>
                  <a:srgbClr val="FFFFFF"/>
                </a:highlight>
                <a:latin typeface="-apple-system"/>
              </a:rPr>
              <a:t>压缩逼近网络</a:t>
            </a:r>
            <a:r>
              <a:rPr lang="en-US" altLang="zh-CN" b="0" i="0" dirty="0">
                <a:solidFill>
                  <a:srgbClr val="FF0000"/>
                </a:solidFill>
                <a:effectLst/>
                <a:highlight>
                  <a:srgbClr val="FFFFFF"/>
                </a:highlight>
                <a:latin typeface="-apple-system"/>
              </a:rPr>
              <a:t>)</a:t>
            </a:r>
            <a:endParaRPr lang="zh-CN" altLang="en-US" dirty="0">
              <a:solidFill>
                <a:srgbClr val="FF0000"/>
              </a:solidFill>
            </a:endParaRPr>
          </a:p>
        </p:txBody>
      </p:sp>
      <p:pic>
        <p:nvPicPr>
          <p:cNvPr id="8" name="图片 7">
            <a:extLst>
              <a:ext uri="{FF2B5EF4-FFF2-40B4-BE49-F238E27FC236}">
                <a16:creationId xmlns:a16="http://schemas.microsoft.com/office/drawing/2014/main" id="{895F1013-8E88-A383-7C9C-70B6DFD8A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7358" y="2020075"/>
            <a:ext cx="7945944" cy="3342664"/>
          </a:xfrm>
          <a:prstGeom prst="rect">
            <a:avLst/>
          </a:prstGeom>
        </p:spPr>
      </p:pic>
      <p:sp>
        <p:nvSpPr>
          <p:cNvPr id="3" name="文本框 2">
            <a:extLst>
              <a:ext uri="{FF2B5EF4-FFF2-40B4-BE49-F238E27FC236}">
                <a16:creationId xmlns:a16="http://schemas.microsoft.com/office/drawing/2014/main" id="{E11F8D59-3B9C-193B-C162-01FC6B3192CA}"/>
              </a:ext>
            </a:extLst>
          </p:cNvPr>
          <p:cNvSpPr txBox="1"/>
          <p:nvPr/>
        </p:nvSpPr>
        <p:spPr>
          <a:xfrm>
            <a:off x="322729" y="2414494"/>
            <a:ext cx="3125695" cy="2862322"/>
          </a:xfrm>
          <a:prstGeom prst="rect">
            <a:avLst/>
          </a:prstGeom>
          <a:noFill/>
        </p:spPr>
        <p:txBody>
          <a:bodyPr wrap="square" rtlCol="0">
            <a:spAutoFit/>
          </a:bodyPr>
          <a:lstStyle/>
          <a:p>
            <a:r>
              <a:rPr lang="en-US" altLang="zh-CN" b="1" dirty="0"/>
              <a:t>6.</a:t>
            </a:r>
            <a:r>
              <a:rPr lang="zh-CN" altLang="en-US" b="1" dirty="0"/>
              <a:t>损失计算（</a:t>
            </a:r>
            <a:r>
              <a:rPr lang="en-US" altLang="zh-CN" b="1" dirty="0"/>
              <a:t>Loss Calculation</a:t>
            </a:r>
            <a:r>
              <a:rPr lang="zh-CN" altLang="en-US" b="1" dirty="0"/>
              <a:t>）</a:t>
            </a:r>
            <a:r>
              <a:rPr lang="en-US" altLang="zh-CN" b="1" dirty="0"/>
              <a:t>:</a:t>
            </a:r>
          </a:p>
          <a:p>
            <a:pPr>
              <a:buFont typeface="Arial" panose="020B0604020202020204" pitchFamily="34" charset="0"/>
              <a:buChar char="•"/>
            </a:pPr>
            <a:r>
              <a:rPr lang="en-US" altLang="zh-CN" b="1" dirty="0"/>
              <a:t>Edge Loss</a:t>
            </a:r>
            <a:r>
              <a:rPr lang="en-US" altLang="zh-CN" dirty="0"/>
              <a:t>: </a:t>
            </a:r>
            <a:r>
              <a:rPr lang="zh-CN" altLang="en-US" dirty="0"/>
              <a:t>对应图像的边缘特征。通过边缘标签（</a:t>
            </a:r>
            <a:r>
              <a:rPr lang="en-US" altLang="zh-CN" dirty="0"/>
              <a:t>Edge Label</a:t>
            </a:r>
            <a:r>
              <a:rPr lang="zh-CN" altLang="en-US" dirty="0"/>
              <a:t>）计算边缘损失。</a:t>
            </a:r>
          </a:p>
          <a:p>
            <a:pPr>
              <a:buFont typeface="Arial" panose="020B0604020202020204" pitchFamily="34" charset="0"/>
              <a:buChar char="•"/>
            </a:pPr>
            <a:r>
              <a:rPr lang="en-US" altLang="zh-CN" b="1" dirty="0"/>
              <a:t>Region Loss</a:t>
            </a:r>
            <a:r>
              <a:rPr lang="en-US" altLang="zh-CN" dirty="0"/>
              <a:t>: </a:t>
            </a:r>
            <a:r>
              <a:rPr lang="zh-CN" altLang="en-US" dirty="0"/>
              <a:t>对应图像的区域特征。通过区域标签（</a:t>
            </a:r>
            <a:r>
              <a:rPr lang="en-US" altLang="zh-CN" dirty="0"/>
              <a:t>Region Label</a:t>
            </a:r>
            <a:r>
              <a:rPr lang="zh-CN" altLang="en-US" dirty="0"/>
              <a:t>）计算区域损失。</a:t>
            </a:r>
          </a:p>
          <a:p>
            <a:endParaRPr lang="zh-CN" altLang="en-US" dirty="0"/>
          </a:p>
        </p:txBody>
      </p:sp>
    </p:spTree>
    <p:custDataLst>
      <p:tags r:id="rId1"/>
    </p:custDataLst>
    <p:extLst>
      <p:ext uri="{BB962C8B-B14F-4D97-AF65-F5344CB8AC3E}">
        <p14:creationId xmlns:p14="http://schemas.microsoft.com/office/powerpoint/2010/main" val="1218702676"/>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2">
            <a:extLst>
              <a:ext uri="{FF2B5EF4-FFF2-40B4-BE49-F238E27FC236}">
                <a16:creationId xmlns:a16="http://schemas.microsoft.com/office/drawing/2014/main" id="{F19906CD-0A76-D8D5-0B53-0621CAA1252F}"/>
              </a:ext>
            </a:extLst>
          </p:cNvPr>
          <p:cNvSpPr txBox="1"/>
          <p:nvPr>
            <p:custDataLst>
              <p:tags r:id="rId2"/>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sp>
        <p:nvSpPr>
          <p:cNvPr id="4" name="文本框 3">
            <a:extLst>
              <a:ext uri="{FF2B5EF4-FFF2-40B4-BE49-F238E27FC236}">
                <a16:creationId xmlns:a16="http://schemas.microsoft.com/office/drawing/2014/main" id="{E7E80C80-30E5-291A-C54B-A620DF39F74E}"/>
              </a:ext>
            </a:extLst>
          </p:cNvPr>
          <p:cNvSpPr txBox="1"/>
          <p:nvPr/>
        </p:nvSpPr>
        <p:spPr>
          <a:xfrm>
            <a:off x="168329" y="1070931"/>
            <a:ext cx="3709029" cy="646331"/>
          </a:xfrm>
          <a:prstGeom prst="rect">
            <a:avLst/>
          </a:prstGeom>
          <a:noFill/>
        </p:spPr>
        <p:txBody>
          <a:bodyPr wrap="none" rtlCol="0">
            <a:spAutoFit/>
          </a:bodyPr>
          <a:lstStyle/>
          <a:p>
            <a:r>
              <a:rPr lang="en-US" altLang="zh-CN" b="0" i="0" dirty="0">
                <a:solidFill>
                  <a:srgbClr val="FF0000"/>
                </a:solidFill>
                <a:effectLst/>
                <a:highlight>
                  <a:srgbClr val="FFFFFF"/>
                </a:highlight>
                <a:latin typeface="-apple-system"/>
              </a:rPr>
              <a:t>Compression Approximation Network</a:t>
            </a:r>
          </a:p>
          <a:p>
            <a:r>
              <a:rPr lang="en-US" altLang="zh-CN" b="0" i="0" dirty="0">
                <a:solidFill>
                  <a:srgbClr val="FF0000"/>
                </a:solidFill>
                <a:effectLst/>
                <a:highlight>
                  <a:srgbClr val="FFFFFF"/>
                </a:highlight>
                <a:latin typeface="-apple-system"/>
              </a:rPr>
              <a:t>(</a:t>
            </a:r>
            <a:r>
              <a:rPr lang="zh-CN" altLang="en-US" b="0" i="0" dirty="0">
                <a:solidFill>
                  <a:srgbClr val="FF0000"/>
                </a:solidFill>
                <a:effectLst/>
                <a:highlight>
                  <a:srgbClr val="FFFFFF"/>
                </a:highlight>
                <a:latin typeface="-apple-system"/>
              </a:rPr>
              <a:t>压缩逼近网络</a:t>
            </a:r>
            <a:r>
              <a:rPr lang="en-US" altLang="zh-CN" b="0" i="0" dirty="0">
                <a:solidFill>
                  <a:srgbClr val="FF0000"/>
                </a:solidFill>
                <a:effectLst/>
                <a:highlight>
                  <a:srgbClr val="FFFFFF"/>
                </a:highlight>
                <a:latin typeface="-apple-system"/>
              </a:rPr>
              <a:t>)</a:t>
            </a:r>
            <a:endParaRPr lang="zh-CN" altLang="en-US" dirty="0">
              <a:solidFill>
                <a:srgbClr val="FF0000"/>
              </a:solidFill>
            </a:endParaRPr>
          </a:p>
        </p:txBody>
      </p:sp>
      <p:pic>
        <p:nvPicPr>
          <p:cNvPr id="8" name="图片 7">
            <a:extLst>
              <a:ext uri="{FF2B5EF4-FFF2-40B4-BE49-F238E27FC236}">
                <a16:creationId xmlns:a16="http://schemas.microsoft.com/office/drawing/2014/main" id="{895F1013-8E88-A383-7C9C-70B6DFD8A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7358" y="2020075"/>
            <a:ext cx="7945944" cy="3342664"/>
          </a:xfrm>
          <a:prstGeom prst="rect">
            <a:avLst/>
          </a:prstGeom>
        </p:spPr>
      </p:pic>
      <p:sp>
        <p:nvSpPr>
          <p:cNvPr id="3" name="文本框 2">
            <a:extLst>
              <a:ext uri="{FF2B5EF4-FFF2-40B4-BE49-F238E27FC236}">
                <a16:creationId xmlns:a16="http://schemas.microsoft.com/office/drawing/2014/main" id="{81179B7A-ACF9-460A-1B6A-200921FF555C}"/>
              </a:ext>
            </a:extLst>
          </p:cNvPr>
          <p:cNvSpPr txBox="1"/>
          <p:nvPr/>
        </p:nvSpPr>
        <p:spPr>
          <a:xfrm>
            <a:off x="256989" y="2294965"/>
            <a:ext cx="3448424" cy="1754326"/>
          </a:xfrm>
          <a:prstGeom prst="rect">
            <a:avLst/>
          </a:prstGeom>
          <a:noFill/>
        </p:spPr>
        <p:txBody>
          <a:bodyPr wrap="square" rtlCol="0">
            <a:spAutoFit/>
          </a:bodyPr>
          <a:lstStyle/>
          <a:p>
            <a:r>
              <a:rPr lang="zh-CN" altLang="en-US" dirty="0"/>
              <a:t>这个网络架构通过不同的卷积路径和残差块来</a:t>
            </a:r>
            <a:r>
              <a:rPr lang="zh-CN" altLang="en-US" dirty="0">
                <a:solidFill>
                  <a:srgbClr val="FF0000"/>
                </a:solidFill>
              </a:rPr>
              <a:t>提取图像特征</a:t>
            </a:r>
            <a:r>
              <a:rPr lang="zh-CN" altLang="en-US" dirty="0"/>
              <a:t>，并结合注意力机制和 </a:t>
            </a:r>
            <a:r>
              <a:rPr lang="en-US" altLang="zh-CN" dirty="0"/>
              <a:t>ASPP </a:t>
            </a:r>
            <a:r>
              <a:rPr lang="zh-CN" altLang="en-US" dirty="0"/>
              <a:t>模块来增强特征的表示能力。最后，利用不同的损失函数对图像的边缘和区域进行监督学习。</a:t>
            </a:r>
          </a:p>
        </p:txBody>
      </p:sp>
      <p:sp>
        <p:nvSpPr>
          <p:cNvPr id="6" name="文本框 5">
            <a:extLst>
              <a:ext uri="{FF2B5EF4-FFF2-40B4-BE49-F238E27FC236}">
                <a16:creationId xmlns:a16="http://schemas.microsoft.com/office/drawing/2014/main" id="{83C9ACFB-C5B2-6975-3E18-0D67E7C3F1BB}"/>
              </a:ext>
            </a:extLst>
          </p:cNvPr>
          <p:cNvSpPr txBox="1"/>
          <p:nvPr/>
        </p:nvSpPr>
        <p:spPr>
          <a:xfrm>
            <a:off x="256990" y="4139329"/>
            <a:ext cx="3448424" cy="1200329"/>
          </a:xfrm>
          <a:prstGeom prst="rect">
            <a:avLst/>
          </a:prstGeom>
          <a:noFill/>
        </p:spPr>
        <p:txBody>
          <a:bodyPr wrap="square" rtlCol="0">
            <a:spAutoFit/>
          </a:bodyPr>
          <a:lstStyle/>
          <a:p>
            <a:r>
              <a:rPr lang="en-US" altLang="zh-CN" dirty="0" err="1"/>
              <a:t>ComNet</a:t>
            </a:r>
            <a:r>
              <a:rPr lang="zh-CN" altLang="en-US" dirty="0"/>
              <a:t>的数据增强策略，可以生成具有更通用的</a:t>
            </a:r>
            <a:r>
              <a:rPr lang="en-US" altLang="zh-CN" dirty="0"/>
              <a:t>JPEG</a:t>
            </a:r>
            <a:r>
              <a:rPr lang="zh-CN" altLang="en-US" dirty="0"/>
              <a:t>压缩特征的</a:t>
            </a:r>
            <a:r>
              <a:rPr lang="en-US" altLang="zh-CN" dirty="0">
                <a:solidFill>
                  <a:srgbClr val="FF0000"/>
                </a:solidFill>
              </a:rPr>
              <a:t>JPEG</a:t>
            </a:r>
            <a:r>
              <a:rPr lang="zh-CN" altLang="en-US" dirty="0">
                <a:solidFill>
                  <a:srgbClr val="FF0000"/>
                </a:solidFill>
              </a:rPr>
              <a:t>代理图像</a:t>
            </a:r>
            <a:r>
              <a:rPr lang="zh-CN" altLang="en-US" dirty="0"/>
              <a:t>，而不是手</a:t>
            </a:r>
          </a:p>
          <a:p>
            <a:r>
              <a:rPr lang="zh-CN" altLang="en-US" dirty="0"/>
              <a:t>工制作的转换。</a:t>
            </a:r>
          </a:p>
        </p:txBody>
      </p:sp>
    </p:spTree>
    <p:custDataLst>
      <p:tags r:id="rId1"/>
    </p:custDataLst>
    <p:extLst>
      <p:ext uri="{BB962C8B-B14F-4D97-AF65-F5344CB8AC3E}">
        <p14:creationId xmlns:p14="http://schemas.microsoft.com/office/powerpoint/2010/main" val="171261767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2">
            <a:extLst>
              <a:ext uri="{FF2B5EF4-FFF2-40B4-BE49-F238E27FC236}">
                <a16:creationId xmlns:a16="http://schemas.microsoft.com/office/drawing/2014/main" id="{F19906CD-0A76-D8D5-0B53-0621CAA1252F}"/>
              </a:ext>
            </a:extLst>
          </p:cNvPr>
          <p:cNvSpPr txBox="1"/>
          <p:nvPr>
            <p:custDataLst>
              <p:tags r:id="rId2"/>
            </p:custDataLst>
          </p:nvPr>
        </p:nvSpPr>
        <p:spPr>
          <a:xfrm>
            <a:off x="638297" y="-289064"/>
            <a:ext cx="5256531"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方法</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Shape2">
            <a:extLst>
              <a:ext uri="{FF2B5EF4-FFF2-40B4-BE49-F238E27FC236}">
                <a16:creationId xmlns:a16="http://schemas.microsoft.com/office/drawing/2014/main" id="{0727AC4A-5A8E-4426-30A2-7075BFC2D8CF}"/>
              </a:ext>
            </a:extLst>
          </p:cNvPr>
          <p:cNvPicPr>
            <a:picLocks/>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68329" y="421491"/>
            <a:ext cx="585216" cy="585216"/>
          </a:xfrm>
          <a:prstGeom prst="rect">
            <a:avLst/>
          </a:prstGeom>
        </p:spPr>
      </p:pic>
      <p:sp>
        <p:nvSpPr>
          <p:cNvPr id="6" name="文本框 5">
            <a:extLst>
              <a:ext uri="{FF2B5EF4-FFF2-40B4-BE49-F238E27FC236}">
                <a16:creationId xmlns:a16="http://schemas.microsoft.com/office/drawing/2014/main" id="{0D54C6E0-2692-14D1-9262-50919EF7B040}"/>
              </a:ext>
            </a:extLst>
          </p:cNvPr>
          <p:cNvSpPr txBox="1"/>
          <p:nvPr/>
        </p:nvSpPr>
        <p:spPr>
          <a:xfrm>
            <a:off x="168329" y="1070931"/>
            <a:ext cx="3010761" cy="646331"/>
          </a:xfrm>
          <a:prstGeom prst="rect">
            <a:avLst/>
          </a:prstGeom>
          <a:noFill/>
        </p:spPr>
        <p:txBody>
          <a:bodyPr wrap="none" rtlCol="0">
            <a:spAutoFit/>
          </a:bodyPr>
          <a:lstStyle/>
          <a:p>
            <a:r>
              <a:rPr lang="en-US" altLang="zh-CN" dirty="0">
                <a:solidFill>
                  <a:srgbClr val="FF0000"/>
                </a:solidFill>
              </a:rPr>
              <a:t>Domain Adaptation Strategy</a:t>
            </a:r>
          </a:p>
          <a:p>
            <a:r>
              <a:rPr lang="zh-CN" altLang="en-US" dirty="0">
                <a:solidFill>
                  <a:srgbClr val="FF0000"/>
                </a:solidFill>
              </a:rPr>
              <a:t>（</a:t>
            </a:r>
            <a:r>
              <a:rPr lang="zh-CN" altLang="en-US" b="0" i="0" dirty="0">
                <a:solidFill>
                  <a:srgbClr val="FF0000"/>
                </a:solidFill>
                <a:effectLst/>
                <a:highlight>
                  <a:srgbClr val="FFFFFF"/>
                </a:highlight>
                <a:latin typeface="-apple-system"/>
              </a:rPr>
              <a:t>领域适应策略</a:t>
            </a:r>
            <a:r>
              <a:rPr lang="zh-CN" altLang="en-US" dirty="0">
                <a:solidFill>
                  <a:srgbClr val="FF0000"/>
                </a:solidFill>
              </a:rPr>
              <a:t>）</a:t>
            </a:r>
          </a:p>
        </p:txBody>
      </p:sp>
      <p:sp>
        <p:nvSpPr>
          <p:cNvPr id="7" name="文本框 6">
            <a:extLst>
              <a:ext uri="{FF2B5EF4-FFF2-40B4-BE49-F238E27FC236}">
                <a16:creationId xmlns:a16="http://schemas.microsoft.com/office/drawing/2014/main" id="{EEA1FC12-4E87-C1DA-CA4D-D2F813E61BFF}"/>
              </a:ext>
            </a:extLst>
          </p:cNvPr>
          <p:cNvSpPr txBox="1"/>
          <p:nvPr/>
        </p:nvSpPr>
        <p:spPr>
          <a:xfrm>
            <a:off x="3956843" y="4081929"/>
            <a:ext cx="4450727" cy="1477328"/>
          </a:xfrm>
          <a:prstGeom prst="rect">
            <a:avLst/>
          </a:prstGeom>
          <a:noFill/>
        </p:spPr>
        <p:txBody>
          <a:bodyPr wrap="square" rtlCol="0">
            <a:spAutoFit/>
          </a:bodyPr>
          <a:lstStyle/>
          <a:p>
            <a:r>
              <a:rPr lang="zh-CN" altLang="en-US" b="0" i="0" dirty="0">
                <a:effectLst/>
                <a:highlight>
                  <a:srgbClr val="FFFFFF"/>
                </a:highlight>
                <a:latin typeface="-apple-system"/>
              </a:rPr>
              <a:t>骨干网使用三种损失的组合进行训练</a:t>
            </a:r>
            <a:r>
              <a:rPr lang="en-US" altLang="zh-CN" b="0" i="0" dirty="0">
                <a:effectLst/>
                <a:highlight>
                  <a:srgbClr val="FFFFFF"/>
                </a:highlight>
                <a:latin typeface="-apple-system"/>
              </a:rPr>
              <a:t>:</a:t>
            </a:r>
          </a:p>
          <a:p>
            <a:r>
              <a:rPr lang="en-US" altLang="zh-CN" dirty="0">
                <a:highlight>
                  <a:srgbClr val="FFFFFF"/>
                </a:highlight>
                <a:latin typeface="-apple-system"/>
              </a:rPr>
              <a:t>1</a:t>
            </a:r>
            <a:r>
              <a:rPr lang="en-US" altLang="zh-CN" b="0" i="0" dirty="0">
                <a:effectLst/>
                <a:highlight>
                  <a:srgbClr val="FFFFFF"/>
                </a:highlight>
                <a:latin typeface="-apple-system"/>
              </a:rPr>
              <a:t>)</a:t>
            </a:r>
            <a:r>
              <a:rPr lang="zh-CN" altLang="en-US" b="0" i="0" dirty="0">
                <a:effectLst/>
                <a:highlight>
                  <a:srgbClr val="FFFFFF"/>
                </a:highlight>
                <a:latin typeface="-apple-system"/>
              </a:rPr>
              <a:t>区域损失</a:t>
            </a:r>
            <a:r>
              <a:rPr lang="en-US" altLang="zh-CN" b="0" i="0" dirty="0">
                <a:effectLst/>
                <a:highlight>
                  <a:srgbClr val="FFFFFF"/>
                </a:highlight>
                <a:latin typeface="-apple-system"/>
              </a:rPr>
              <a:t>(Lr)</a:t>
            </a:r>
            <a:r>
              <a:rPr lang="zh-CN" altLang="en-US" b="0" i="0" dirty="0">
                <a:effectLst/>
                <a:highlight>
                  <a:srgbClr val="FFFFFF"/>
                </a:highlight>
                <a:latin typeface="-apple-system"/>
              </a:rPr>
              <a:t>用于进行逐像素分类</a:t>
            </a:r>
            <a:r>
              <a:rPr lang="en-US" altLang="zh-CN" b="0" i="0" dirty="0">
                <a:effectLst/>
                <a:highlight>
                  <a:srgbClr val="FFFFFF"/>
                </a:highlight>
                <a:latin typeface="-apple-system"/>
              </a:rPr>
              <a:t>;</a:t>
            </a:r>
          </a:p>
          <a:p>
            <a:r>
              <a:rPr lang="en-US" altLang="zh-CN" b="0" i="0" dirty="0">
                <a:effectLst/>
                <a:highlight>
                  <a:srgbClr val="FFFFFF"/>
                </a:highlight>
                <a:latin typeface="-apple-system"/>
              </a:rPr>
              <a:t>2)</a:t>
            </a:r>
            <a:r>
              <a:rPr lang="zh-CN" altLang="en-US" b="0" i="0" dirty="0">
                <a:effectLst/>
                <a:highlight>
                  <a:srgbClr val="FFFFFF"/>
                </a:highlight>
                <a:latin typeface="-apple-system"/>
              </a:rPr>
              <a:t>生成伪造边界注意图的边缘损失</a:t>
            </a:r>
            <a:r>
              <a:rPr lang="en-US" altLang="zh-CN" b="0" i="0" dirty="0">
                <a:effectLst/>
                <a:highlight>
                  <a:srgbClr val="FFFFFF"/>
                </a:highlight>
                <a:latin typeface="-apple-system"/>
              </a:rPr>
              <a:t>(Le);</a:t>
            </a:r>
          </a:p>
          <a:p>
            <a:r>
              <a:rPr lang="en-US" altLang="zh-CN" b="0" i="0" dirty="0">
                <a:effectLst/>
                <a:highlight>
                  <a:srgbClr val="FFFFFF"/>
                </a:highlight>
                <a:latin typeface="-apple-system"/>
              </a:rPr>
              <a:t>3)</a:t>
            </a:r>
            <a:r>
              <a:rPr lang="zh-CN" altLang="en-US" b="0" i="0" dirty="0">
                <a:effectLst/>
                <a:highlight>
                  <a:srgbClr val="FFFFFF"/>
                </a:highlight>
                <a:latin typeface="-apple-system"/>
              </a:rPr>
              <a:t>领域损失</a:t>
            </a:r>
            <a:r>
              <a:rPr lang="en-US" altLang="zh-CN" b="0" i="0" dirty="0">
                <a:effectLst/>
                <a:highlight>
                  <a:srgbClr val="FFFFFF"/>
                </a:highlight>
                <a:latin typeface="-apple-system"/>
              </a:rPr>
              <a:t>(</a:t>
            </a:r>
            <a:r>
              <a:rPr lang="en-US" altLang="zh-CN" b="0" i="0" dirty="0" err="1">
                <a:effectLst/>
                <a:highlight>
                  <a:srgbClr val="FFFFFF"/>
                </a:highlight>
                <a:latin typeface="-apple-system"/>
              </a:rPr>
              <a:t>Ld</a:t>
            </a:r>
            <a:r>
              <a:rPr lang="en-US" altLang="zh-CN" b="0" i="0" dirty="0">
                <a:effectLst/>
                <a:highlight>
                  <a:srgbClr val="FFFFFF"/>
                </a:highlight>
                <a:latin typeface="-apple-system"/>
              </a:rPr>
              <a:t>)</a:t>
            </a:r>
            <a:r>
              <a:rPr lang="zh-CN" altLang="en-US" b="0" i="0" dirty="0">
                <a:effectLst/>
                <a:highlight>
                  <a:srgbClr val="FFFFFF"/>
                </a:highlight>
                <a:latin typeface="-apple-system"/>
              </a:rPr>
              <a:t>，用于减少领域转移，将有效知识从源领域转移到目标领域。</a:t>
            </a:r>
            <a:endParaRPr lang="zh-CN" altLang="en-US" dirty="0"/>
          </a:p>
        </p:txBody>
      </p:sp>
      <p:pic>
        <p:nvPicPr>
          <p:cNvPr id="3" name="图片 2">
            <a:extLst>
              <a:ext uri="{FF2B5EF4-FFF2-40B4-BE49-F238E27FC236}">
                <a16:creationId xmlns:a16="http://schemas.microsoft.com/office/drawing/2014/main" id="{D2A7747B-C4EB-5B54-F2B2-5001DBFA73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4941" y="954588"/>
            <a:ext cx="6145655" cy="2585327"/>
          </a:xfrm>
          <a:prstGeom prst="rect">
            <a:avLst/>
          </a:prstGeom>
        </p:spPr>
      </p:pic>
    </p:spTree>
    <p:custDataLst>
      <p:tags r:id="rId1"/>
    </p:custDataLst>
    <p:extLst>
      <p:ext uri="{BB962C8B-B14F-4D97-AF65-F5344CB8AC3E}">
        <p14:creationId xmlns:p14="http://schemas.microsoft.com/office/powerpoint/2010/main" val="229327545"/>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6"/>
          <p:cNvSpPr txBox="1"/>
          <p:nvPr>
            <p:custDataLst>
              <p:tags r:id="rId2"/>
            </p:custDataLst>
          </p:nvPr>
        </p:nvSpPr>
        <p:spPr>
          <a:xfrm>
            <a:off x="6608270" y="1607748"/>
            <a:ext cx="4527486" cy="460375"/>
          </a:xfrm>
          <a:prstGeom prst="rect">
            <a:avLst/>
          </a:prstGeom>
          <a:noFill/>
        </p:spPr>
        <p:txBody>
          <a:bodyPr wrap="square" rtlCol="0" anchor="ctr" anchorCtr="0">
            <a:normAutofit/>
          </a:bodyPr>
          <a:lstStyle/>
          <a:p>
            <a:pPr fontAlgn="ctr"/>
            <a:r>
              <a:rPr lang="zh-CN" altLang="en-US" sz="2000" b="1">
                <a:solidFill>
                  <a:schemeClr val="tx2"/>
                </a:solidFill>
                <a:latin typeface="隶书" panose="02010509060101010101" pitchFamily="49" charset="-122"/>
                <a:ea typeface="隶书" panose="02010509060101010101" pitchFamily="49" charset="-122"/>
              </a:rPr>
              <a:t>消融实验验证模块贡献</a:t>
            </a:r>
            <a:endParaRPr lang="en-US" altLang="zh-CN" sz="2000" b="1" dirty="0">
              <a:solidFill>
                <a:schemeClr val="tx2"/>
              </a:solidFill>
              <a:latin typeface="隶书" panose="02010509060101010101" pitchFamily="49" charset="-122"/>
              <a:ea typeface="隶书" panose="02010509060101010101" pitchFamily="49" charset="-122"/>
            </a:endParaRPr>
          </a:p>
        </p:txBody>
      </p:sp>
      <p:sp>
        <p:nvSpPr>
          <p:cNvPr id="4" name="Text9">
            <a:extLst>
              <a:ext uri="{FF2B5EF4-FFF2-40B4-BE49-F238E27FC236}">
                <a16:creationId xmlns:a16="http://schemas.microsoft.com/office/drawing/2014/main" id="{50B41A00-C0E7-A403-4E25-9EA4D29DC95D}"/>
              </a:ext>
            </a:extLst>
          </p:cNvPr>
          <p:cNvSpPr txBox="1"/>
          <p:nvPr>
            <p:custDataLst>
              <p:tags r:id="rId3"/>
            </p:custDataLst>
          </p:nvPr>
        </p:nvSpPr>
        <p:spPr>
          <a:xfrm>
            <a:off x="345096"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实验</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pic>
        <p:nvPicPr>
          <p:cNvPr id="5" name="图片 4">
            <a:extLst>
              <a:ext uri="{FF2B5EF4-FFF2-40B4-BE49-F238E27FC236}">
                <a16:creationId xmlns:a16="http://schemas.microsoft.com/office/drawing/2014/main" id="{A77DA5A5-A080-4417-4199-2F621E91D6D1}"/>
              </a:ext>
            </a:extLst>
          </p:cNvPr>
          <p:cNvPicPr>
            <a:picLocks noChangeAspect="1"/>
          </p:cNvPicPr>
          <p:nvPr/>
        </p:nvPicPr>
        <p:blipFill>
          <a:blip r:embed="rId6"/>
          <a:stretch>
            <a:fillRect/>
          </a:stretch>
        </p:blipFill>
        <p:spPr>
          <a:xfrm>
            <a:off x="2229223" y="1147684"/>
            <a:ext cx="7166927" cy="4994247"/>
          </a:xfrm>
          <a:prstGeom prst="rect">
            <a:avLst/>
          </a:prstGeom>
        </p:spPr>
      </p:pic>
      <p:sp>
        <p:nvSpPr>
          <p:cNvPr id="6" name="文本框 5">
            <a:extLst>
              <a:ext uri="{FF2B5EF4-FFF2-40B4-BE49-F238E27FC236}">
                <a16:creationId xmlns:a16="http://schemas.microsoft.com/office/drawing/2014/main" id="{51D6C416-9D14-4858-9C3E-A93E255E4260}"/>
              </a:ext>
            </a:extLst>
          </p:cNvPr>
          <p:cNvSpPr txBox="1"/>
          <p:nvPr/>
        </p:nvSpPr>
        <p:spPr>
          <a:xfrm>
            <a:off x="5314339" y="916851"/>
            <a:ext cx="1107996" cy="461665"/>
          </a:xfrm>
          <a:prstGeom prst="rect">
            <a:avLst/>
          </a:prstGeom>
          <a:noFill/>
        </p:spPr>
        <p:txBody>
          <a:bodyPr wrap="none" rtlCol="0">
            <a:spAutoFit/>
          </a:bodyPr>
          <a:lstStyle/>
          <a:p>
            <a:r>
              <a:rPr lang="zh-CN" altLang="en-US" sz="2400" b="1" dirty="0">
                <a:solidFill>
                  <a:srgbClr val="FF0000"/>
                </a:solidFill>
              </a:rPr>
              <a:t>数据集</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1769D224-D3F7-48C8-6AF6-91370250BC2E}"/>
              </a:ext>
            </a:extLst>
          </p:cNvPr>
          <p:cNvSpPr/>
          <p:nvPr>
            <p:custDataLst>
              <p:tags r:id="rId2"/>
            </p:custDataLst>
          </p:nvPr>
        </p:nvSpPr>
        <p:spPr>
          <a:xfrm flipH="1">
            <a:off x="1388" y="2"/>
            <a:ext cx="4818805" cy="5231672"/>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3" name="Shape1">
            <a:extLst>
              <a:ext uri="{FF2B5EF4-FFF2-40B4-BE49-F238E27FC236}">
                <a16:creationId xmlns:a16="http://schemas.microsoft.com/office/drawing/2014/main" id="{A1B4E9C2-20C3-68CC-0999-B2EA297BD5B0}"/>
              </a:ext>
            </a:extLst>
          </p:cNvPr>
          <p:cNvSpPr/>
          <p:nvPr>
            <p:custDataLst>
              <p:tags r:id="rId3"/>
            </p:custDataLst>
          </p:nvPr>
        </p:nvSpPr>
        <p:spPr>
          <a:xfrm flipH="1">
            <a:off x="-1992086" y="353415"/>
            <a:ext cx="3682092" cy="3682093"/>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noFill/>
          <a:ln w="539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 name="Text1">
            <a:extLst>
              <a:ext uri="{FF2B5EF4-FFF2-40B4-BE49-F238E27FC236}">
                <a16:creationId xmlns:a16="http://schemas.microsoft.com/office/drawing/2014/main" id="{7D922901-5117-B485-D560-26B05DA32098}"/>
              </a:ext>
            </a:extLst>
          </p:cNvPr>
          <p:cNvSpPr txBox="1"/>
          <p:nvPr>
            <p:custDataLst>
              <p:tags r:id="rId4"/>
            </p:custDataLst>
          </p:nvPr>
        </p:nvSpPr>
        <p:spPr>
          <a:xfrm>
            <a:off x="5048853" y="347592"/>
            <a:ext cx="5540298" cy="585216"/>
          </a:xfrm>
          <a:prstGeom prst="rect">
            <a:avLst/>
          </a:prstGeom>
          <a:noFill/>
        </p:spPr>
        <p:txBody>
          <a:bodyPr wrap="square" rtlCol="0" anchor="b" anchorCtr="0">
            <a:normAutofit fontScale="92500" lnSpcReduction="2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背景介绍</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128EFD6A-44B8-4982-D2F5-7252CF422246}"/>
              </a:ext>
            </a:extLst>
          </p:cNvPr>
          <p:cNvSpPr txBox="1"/>
          <p:nvPr>
            <p:custDataLst>
              <p:tags r:id="rId5"/>
            </p:custDataLst>
          </p:nvPr>
        </p:nvSpPr>
        <p:spPr>
          <a:xfrm>
            <a:off x="5353802" y="2400503"/>
            <a:ext cx="6383175" cy="2056993"/>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400"/>
              </a:spcBef>
              <a:spcAft>
                <a:spcPts val="400"/>
              </a:spcAft>
              <a:buClrTx/>
              <a:buSzTx/>
              <a:buFontTx/>
              <a:buNone/>
              <a:defRPr/>
            </a:pPr>
            <a:r>
              <a:rPr kumimoji="0" lang="en-US" altLang="zh-CN" sz="20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rPr>
              <a:t>Towards </a:t>
            </a:r>
            <a:r>
              <a:rPr kumimoji="0" lang="en-US" altLang="zh-CN" sz="200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rPr>
              <a:t>JPEG-resistant</a:t>
            </a:r>
            <a:r>
              <a:rPr kumimoji="0" lang="en-US" altLang="zh-CN" sz="20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rPr>
              <a:t> Image Forgery</a:t>
            </a:r>
          </a:p>
          <a:p>
            <a:pPr marL="0" marR="0" lvl="0" algn="just" defTabSz="914400" rtl="0" eaLnBrk="1" fontAlgn="ctr" latinLnBrk="0" hangingPunct="1">
              <a:lnSpc>
                <a:spcPct val="130000"/>
              </a:lnSpc>
              <a:spcBef>
                <a:spcPts val="400"/>
              </a:spcBef>
              <a:spcAft>
                <a:spcPts val="400"/>
              </a:spcAft>
              <a:buClrTx/>
              <a:buSzTx/>
              <a:buFontTx/>
              <a:buNone/>
              <a:defRPr/>
            </a:pPr>
            <a:r>
              <a:rPr kumimoji="0" lang="en-US" altLang="zh-CN" sz="20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rPr>
              <a:t>Detection and Localization via </a:t>
            </a:r>
            <a:r>
              <a:rPr kumimoji="0" lang="en-US" altLang="zh-CN" sz="200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rPr>
              <a:t>Self-supervised</a:t>
            </a:r>
          </a:p>
          <a:p>
            <a:pPr marL="0" marR="0" lvl="0" algn="just" defTabSz="914400" rtl="0" eaLnBrk="1" fontAlgn="ctr" latinLnBrk="0" hangingPunct="1">
              <a:lnSpc>
                <a:spcPct val="130000"/>
              </a:lnSpc>
              <a:spcBef>
                <a:spcPts val="400"/>
              </a:spcBef>
              <a:spcAft>
                <a:spcPts val="400"/>
              </a:spcAft>
              <a:buClrTx/>
              <a:buSzTx/>
              <a:buFontTx/>
              <a:buNone/>
              <a:defRPr/>
            </a:pPr>
            <a:r>
              <a:rPr kumimoji="0" lang="en-US" altLang="zh-CN" sz="200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rPr>
              <a:t>Domain Adaptation</a:t>
            </a:r>
            <a:endParaRPr kumimoji="0" lang="zh-CN" altLang="en-US" sz="200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sp>
        <p:nvSpPr>
          <p:cNvPr id="11" name="Shape2">
            <a:extLst>
              <a:ext uri="{FF2B5EF4-FFF2-40B4-BE49-F238E27FC236}">
                <a16:creationId xmlns:a16="http://schemas.microsoft.com/office/drawing/2014/main" id="{593D8B13-F9E9-F076-D3C2-B10DDE2CB2A1}"/>
              </a:ext>
            </a:extLst>
          </p:cNvPr>
          <p:cNvSpPr/>
          <p:nvPr>
            <p:custDataLst>
              <p:tags r:id="rId6"/>
            </p:custDataLst>
          </p:nvPr>
        </p:nvSpPr>
        <p:spPr>
          <a:xfrm>
            <a:off x="230048" y="0"/>
            <a:ext cx="2798210" cy="1554058"/>
          </a:xfrm>
          <a:custGeom>
            <a:avLst/>
            <a:gdLst>
              <a:gd name="connsiteX0" fmla="*/ 23601 w 3682092"/>
              <a:gd name="connsiteY0" fmla="*/ 0 h 1940190"/>
              <a:gd name="connsiteX1" fmla="*/ 3658491 w 3682092"/>
              <a:gd name="connsiteY1" fmla="*/ 0 h 1940190"/>
              <a:gd name="connsiteX2" fmla="*/ 3665289 w 3682092"/>
              <a:gd name="connsiteY2" fmla="*/ 12906 h 1940190"/>
              <a:gd name="connsiteX3" fmla="*/ 3614881 w 3682092"/>
              <a:gd name="connsiteY3" fmla="*/ 261240 h 1940190"/>
              <a:gd name="connsiteX4" fmla="*/ 2003142 w 3682092"/>
              <a:gd name="connsiteY4" fmla="*/ 1872979 h 1940190"/>
              <a:gd name="connsiteX5" fmla="*/ 1678950 w 3682092"/>
              <a:gd name="connsiteY5" fmla="*/ 1872979 h 1940190"/>
              <a:gd name="connsiteX6" fmla="*/ 67211 w 3682092"/>
              <a:gd name="connsiteY6" fmla="*/ 261240 h 1940190"/>
              <a:gd name="connsiteX7" fmla="*/ 16803 w 3682092"/>
              <a:gd name="connsiteY7" fmla="*/ 12906 h 19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2092" h="1940190">
                <a:moveTo>
                  <a:pt x="23601" y="0"/>
                </a:moveTo>
                <a:lnTo>
                  <a:pt x="3658491" y="0"/>
                </a:lnTo>
                <a:lnTo>
                  <a:pt x="3665289" y="12906"/>
                </a:lnTo>
                <a:cubicBezTo>
                  <a:pt x="3698895" y="95684"/>
                  <a:pt x="3682092" y="194029"/>
                  <a:pt x="3614881" y="261240"/>
                </a:cubicBezTo>
                <a:lnTo>
                  <a:pt x="2003142" y="1872979"/>
                </a:lnTo>
                <a:cubicBezTo>
                  <a:pt x="1913528" y="1962594"/>
                  <a:pt x="1768564" y="1962594"/>
                  <a:pt x="1678950" y="1872979"/>
                </a:cubicBezTo>
                <a:lnTo>
                  <a:pt x="67211" y="261240"/>
                </a:lnTo>
                <a:cubicBezTo>
                  <a:pt x="0" y="194029"/>
                  <a:pt x="-16802" y="95684"/>
                  <a:pt x="16803" y="12906"/>
                </a:cubicBezTo>
                <a:close/>
              </a:path>
            </a:pathLst>
          </a:custGeom>
          <a:blipFill dpi="0" rotWithShape="0">
            <a:blip r:embed="rId13"/>
            <a:srcRect/>
            <a:stretch>
              <a:fillRect t="-3375" b="-3375"/>
            </a:stretch>
          </a:blipFill>
          <a:ln w="38975">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Shape3">
            <a:extLst>
              <a:ext uri="{FF2B5EF4-FFF2-40B4-BE49-F238E27FC236}">
                <a16:creationId xmlns:a16="http://schemas.microsoft.com/office/drawing/2014/main" id="{28E57F9A-4ABB-96F7-F264-F4907EEEB5C3}"/>
              </a:ext>
            </a:extLst>
          </p:cNvPr>
          <p:cNvSpPr/>
          <p:nvPr>
            <p:custDataLst>
              <p:tags r:id="rId7"/>
            </p:custDataLst>
          </p:nvPr>
        </p:nvSpPr>
        <p:spPr>
          <a:xfrm>
            <a:off x="2415298" y="353417"/>
            <a:ext cx="2767210" cy="2949291"/>
          </a:xfrm>
          <a:custGeom>
            <a:avLst/>
            <a:gdLst>
              <a:gd name="connsiteX0" fmla="*/ 1841046 w 3682092"/>
              <a:gd name="connsiteY0" fmla="*/ 0 h 3682093"/>
              <a:gd name="connsiteX1" fmla="*/ 2003143 w 3682092"/>
              <a:gd name="connsiteY1" fmla="*/ 67211 h 3682093"/>
              <a:gd name="connsiteX2" fmla="*/ 3614882 w 3682092"/>
              <a:gd name="connsiteY2" fmla="*/ 1678950 h 3682093"/>
              <a:gd name="connsiteX3" fmla="*/ 3614882 w 3682092"/>
              <a:gd name="connsiteY3" fmla="*/ 2003143 h 3682093"/>
              <a:gd name="connsiteX4" fmla="*/ 2003143 w 3682092"/>
              <a:gd name="connsiteY4" fmla="*/ 3614882 h 3682093"/>
              <a:gd name="connsiteX5" fmla="*/ 1678950 w 3682092"/>
              <a:gd name="connsiteY5" fmla="*/ 3614882 h 3682093"/>
              <a:gd name="connsiteX6" fmla="*/ 67211 w 3682092"/>
              <a:gd name="connsiteY6" fmla="*/ 2003143 h 3682093"/>
              <a:gd name="connsiteX7" fmla="*/ 67211 w 3682092"/>
              <a:gd name="connsiteY7" fmla="*/ 1678950 h 3682093"/>
              <a:gd name="connsiteX8" fmla="*/ 1678950 w 3682092"/>
              <a:gd name="connsiteY8" fmla="*/ 67211 h 3682093"/>
              <a:gd name="connsiteX9" fmla="*/ 1841046 w 3682092"/>
              <a:gd name="connsiteY9" fmla="*/ 0 h 368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092" h="3682093">
                <a:moveTo>
                  <a:pt x="1841046" y="0"/>
                </a:moveTo>
                <a:cubicBezTo>
                  <a:pt x="1899691" y="0"/>
                  <a:pt x="1958335" y="22404"/>
                  <a:pt x="2003143" y="67211"/>
                </a:cubicBezTo>
                <a:lnTo>
                  <a:pt x="3614882" y="1678950"/>
                </a:lnTo>
                <a:cubicBezTo>
                  <a:pt x="3704496" y="1768565"/>
                  <a:pt x="3704496" y="1913529"/>
                  <a:pt x="3614882" y="2003143"/>
                </a:cubicBezTo>
                <a:lnTo>
                  <a:pt x="2003143" y="3614882"/>
                </a:lnTo>
                <a:cubicBezTo>
                  <a:pt x="1913528" y="3704497"/>
                  <a:pt x="1768564" y="3704497"/>
                  <a:pt x="1678950" y="3614882"/>
                </a:cubicBezTo>
                <a:lnTo>
                  <a:pt x="67211" y="2003143"/>
                </a:lnTo>
                <a:cubicBezTo>
                  <a:pt x="-22403" y="1913529"/>
                  <a:pt x="-22403" y="1768565"/>
                  <a:pt x="67211" y="1678950"/>
                </a:cubicBezTo>
                <a:lnTo>
                  <a:pt x="1678950" y="67211"/>
                </a:lnTo>
                <a:cubicBezTo>
                  <a:pt x="1723757" y="22404"/>
                  <a:pt x="1782402" y="0"/>
                  <a:pt x="1841046" y="0"/>
                </a:cubicBezTo>
                <a:close/>
              </a:path>
            </a:pathLst>
          </a:custGeom>
          <a:blipFill dpi="0" rotWithShape="0">
            <a:blip r:embed="rId14"/>
            <a:srcRect/>
            <a:stretch>
              <a:fillRect t="-25188" b="-25188"/>
            </a:stretch>
          </a:blipFill>
          <a:ln w="38975">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Shape4">
            <a:extLst>
              <a:ext uri="{FF2B5EF4-FFF2-40B4-BE49-F238E27FC236}">
                <a16:creationId xmlns:a16="http://schemas.microsoft.com/office/drawing/2014/main" id="{9BAF84E0-877C-6246-0EDD-1A31A0B58FF5}"/>
              </a:ext>
            </a:extLst>
          </p:cNvPr>
          <p:cNvSpPr/>
          <p:nvPr>
            <p:custDataLst>
              <p:tags r:id="rId8"/>
            </p:custDataLst>
          </p:nvPr>
        </p:nvSpPr>
        <p:spPr>
          <a:xfrm>
            <a:off x="269450" y="2448736"/>
            <a:ext cx="2808150" cy="3031198"/>
          </a:xfrm>
          <a:custGeom>
            <a:avLst/>
            <a:gdLst>
              <a:gd name="connsiteX0" fmla="*/ 1841046 w 3682092"/>
              <a:gd name="connsiteY0" fmla="*/ 0 h 3682093"/>
              <a:gd name="connsiteX1" fmla="*/ 2003143 w 3682092"/>
              <a:gd name="connsiteY1" fmla="*/ 67211 h 3682093"/>
              <a:gd name="connsiteX2" fmla="*/ 3614881 w 3682092"/>
              <a:gd name="connsiteY2" fmla="*/ 1678950 h 3682093"/>
              <a:gd name="connsiteX3" fmla="*/ 3614881 w 3682092"/>
              <a:gd name="connsiteY3" fmla="*/ 2003143 h 3682093"/>
              <a:gd name="connsiteX4" fmla="*/ 2003143 w 3682092"/>
              <a:gd name="connsiteY4" fmla="*/ 3614882 h 3682093"/>
              <a:gd name="connsiteX5" fmla="*/ 1678950 w 3682092"/>
              <a:gd name="connsiteY5" fmla="*/ 3614882 h 3682093"/>
              <a:gd name="connsiteX6" fmla="*/ 67211 w 3682092"/>
              <a:gd name="connsiteY6" fmla="*/ 2003143 h 3682093"/>
              <a:gd name="connsiteX7" fmla="*/ 67211 w 3682092"/>
              <a:gd name="connsiteY7" fmla="*/ 1678950 h 3682093"/>
              <a:gd name="connsiteX8" fmla="*/ 1678950 w 3682092"/>
              <a:gd name="connsiteY8" fmla="*/ 67211 h 3682093"/>
              <a:gd name="connsiteX9" fmla="*/ 1841046 w 3682092"/>
              <a:gd name="connsiteY9" fmla="*/ 0 h 368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092" h="3682093">
                <a:moveTo>
                  <a:pt x="1841046" y="0"/>
                </a:moveTo>
                <a:cubicBezTo>
                  <a:pt x="1899691" y="0"/>
                  <a:pt x="1958335" y="22404"/>
                  <a:pt x="2003143" y="67211"/>
                </a:cubicBezTo>
                <a:lnTo>
                  <a:pt x="3614881" y="1678950"/>
                </a:lnTo>
                <a:cubicBezTo>
                  <a:pt x="3704496" y="1768565"/>
                  <a:pt x="3704496" y="1913529"/>
                  <a:pt x="3614881" y="2003143"/>
                </a:cubicBezTo>
                <a:lnTo>
                  <a:pt x="2003143" y="3614882"/>
                </a:lnTo>
                <a:cubicBezTo>
                  <a:pt x="1913528" y="3704497"/>
                  <a:pt x="1768564" y="3704497"/>
                  <a:pt x="1678950" y="3614882"/>
                </a:cubicBezTo>
                <a:lnTo>
                  <a:pt x="67211" y="2003143"/>
                </a:lnTo>
                <a:cubicBezTo>
                  <a:pt x="-22403" y="1913529"/>
                  <a:pt x="-22403" y="1768565"/>
                  <a:pt x="67211" y="1678950"/>
                </a:cubicBezTo>
                <a:lnTo>
                  <a:pt x="1678950" y="67211"/>
                </a:lnTo>
                <a:cubicBezTo>
                  <a:pt x="1723757" y="22404"/>
                  <a:pt x="1782402" y="0"/>
                  <a:pt x="1841046" y="0"/>
                </a:cubicBezTo>
                <a:close/>
              </a:path>
            </a:pathLst>
          </a:custGeom>
          <a:blipFill dpi="0" rotWithShape="0">
            <a:blip r:embed="rId15"/>
            <a:srcRect/>
            <a:stretch>
              <a:fillRect t="-25018" b="-25018"/>
            </a:stretch>
          </a:blipFill>
          <a:ln w="38975">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Shape5">
            <a:extLst>
              <a:ext uri="{FF2B5EF4-FFF2-40B4-BE49-F238E27FC236}">
                <a16:creationId xmlns:a16="http://schemas.microsoft.com/office/drawing/2014/main" id="{D24EC51D-5435-F8B9-442E-223E48EF7300}"/>
              </a:ext>
            </a:extLst>
          </p:cNvPr>
          <p:cNvSpPr txBox="1"/>
          <p:nvPr>
            <p:custDataLst>
              <p:tags r:id="rId9"/>
            </p:custDataLst>
          </p:nvPr>
        </p:nvSpPr>
        <p:spPr>
          <a:xfrm>
            <a:off x="10725879" y="6103853"/>
            <a:ext cx="1163894" cy="251228"/>
          </a:xfrm>
          <a:prstGeom prst="roundRect">
            <a:avLst>
              <a:gd name="adj" fmla="val 50000"/>
            </a:avLst>
          </a:prstGeom>
          <a:noFill/>
          <a:ln w="12700">
            <a:solidFill>
              <a:schemeClr val="accent1"/>
            </a:solidFill>
          </a:ln>
        </p:spPr>
        <p:txBody>
          <a:bodyPr wrap="square" lIns="91440" tIns="0" rIns="0" bIns="0" rtlCol="0" anchor="ctr">
            <a:noAutofit/>
          </a:bodyPr>
          <a:lstStyle/>
          <a:p>
            <a:pPr algn="ctr"/>
            <a:r>
              <a:rPr lang="en-US" sz="900" dirty="0">
                <a:latin typeface="微软雅黑" panose="020B0503020204020204" pitchFamily="34" charset="-122"/>
                <a:ea typeface="微软雅黑" panose="020B0503020204020204" pitchFamily="34" charset="-122"/>
                <a:sym typeface="思源黑体 CN" panose="020B0500000000000000" pitchFamily="34" charset="-122"/>
              </a:rPr>
              <a:t>Read more &gt;&gt;</a:t>
            </a:r>
          </a:p>
        </p:txBody>
      </p:sp>
      <p:pic>
        <p:nvPicPr>
          <p:cNvPr id="4" name="Shape6">
            <a:extLst>
              <a:ext uri="{FF2B5EF4-FFF2-40B4-BE49-F238E27FC236}">
                <a16:creationId xmlns:a16="http://schemas.microsoft.com/office/drawing/2014/main" id="{326887D6-B158-5FEF-E375-B3B7030CFBD1}"/>
              </a:ext>
            </a:extLst>
          </p:cNvPr>
          <p:cNvPicPr>
            <a:picLocks/>
          </p:cNvPicPr>
          <p:nvPr>
            <p:custDataLst>
              <p:tags r:id="rId10"/>
            </p:custDataLst>
          </p:nvPr>
        </p:nvPicPr>
        <p:blipFill>
          <a:blip r:embed="rId16">
            <a:extLst>
              <a:ext uri="{96DAC541-7B7A-43D3-8B79-37D633B846F1}">
                <asvg:svgBlip xmlns:asvg="http://schemas.microsoft.com/office/drawing/2016/SVG/main" r:embed="rId17"/>
              </a:ext>
            </a:extLst>
          </a:blip>
          <a:stretch>
            <a:fillRect/>
          </a:stretch>
        </p:blipFill>
        <p:spPr>
          <a:xfrm>
            <a:off x="4393599" y="191813"/>
            <a:ext cx="585216" cy="585216"/>
          </a:xfrm>
          <a:prstGeom prst="rect">
            <a:avLst/>
          </a:prstGeom>
        </p:spPr>
      </p:pic>
      <p:sp>
        <p:nvSpPr>
          <p:cNvPr id="3" name="文本框 2">
            <a:extLst>
              <a:ext uri="{FF2B5EF4-FFF2-40B4-BE49-F238E27FC236}">
                <a16:creationId xmlns:a16="http://schemas.microsoft.com/office/drawing/2014/main" id="{14B7BEC6-F7AC-D56C-21E4-D514FA78286A}"/>
              </a:ext>
            </a:extLst>
          </p:cNvPr>
          <p:cNvSpPr txBox="1"/>
          <p:nvPr/>
        </p:nvSpPr>
        <p:spPr>
          <a:xfrm>
            <a:off x="5353802" y="1116452"/>
            <a:ext cx="1107996" cy="646331"/>
          </a:xfrm>
          <a:prstGeom prst="rect">
            <a:avLst/>
          </a:prstGeom>
          <a:noFill/>
        </p:spPr>
        <p:txBody>
          <a:bodyPr wrap="none" rtlCol="0">
            <a:spAutoFit/>
          </a:bodyPr>
          <a:lstStyle/>
          <a:p>
            <a:r>
              <a:rPr lang="zh-CN" altLang="en-US" sz="3600" dirty="0"/>
              <a:t>题目</a:t>
            </a:r>
          </a:p>
        </p:txBody>
      </p:sp>
      <p:sp>
        <p:nvSpPr>
          <p:cNvPr id="5" name="文本框 4">
            <a:extLst>
              <a:ext uri="{FF2B5EF4-FFF2-40B4-BE49-F238E27FC236}">
                <a16:creationId xmlns:a16="http://schemas.microsoft.com/office/drawing/2014/main" id="{C0D480CD-665F-ECD6-3202-CEDCCC38A7D9}"/>
              </a:ext>
            </a:extLst>
          </p:cNvPr>
          <p:cNvSpPr txBox="1"/>
          <p:nvPr/>
        </p:nvSpPr>
        <p:spPr>
          <a:xfrm>
            <a:off x="5353802" y="4669057"/>
            <a:ext cx="4652347" cy="995144"/>
          </a:xfrm>
          <a:prstGeom prst="rect">
            <a:avLst/>
          </a:prstGeom>
          <a:noFill/>
        </p:spPr>
        <p:txBody>
          <a:bodyPr wrap="square" rtlCol="0">
            <a:spAutoFit/>
          </a:bodyPr>
          <a:lstStyle/>
          <a:p>
            <a:pPr algn="just" fontAlgn="ctr">
              <a:lnSpc>
                <a:spcPct val="130000"/>
              </a:lnSpc>
              <a:spcBef>
                <a:spcPts val="400"/>
              </a:spcBef>
              <a:spcAft>
                <a:spcPts val="400"/>
              </a:spcAft>
              <a:defRPr/>
            </a:pPr>
            <a:r>
              <a:rPr lang="zh-CN" altLang="en-US" sz="2000" dirty="0">
                <a:solidFill>
                  <a:schemeClr val="bg2"/>
                </a:solidFill>
                <a:latin typeface="楷体" panose="02010609060101010101" pitchFamily="49" charset="-122"/>
                <a:ea typeface="楷体" panose="02010609060101010101" pitchFamily="49" charset="-122"/>
                <a:cs typeface="+mn-ea"/>
              </a:rPr>
              <a:t>基于自监督域自适应的抗</a:t>
            </a:r>
            <a:r>
              <a:rPr lang="en-US" altLang="zh-CN" sz="2000" dirty="0">
                <a:solidFill>
                  <a:schemeClr val="bg2"/>
                </a:solidFill>
                <a:latin typeface="楷体" panose="02010609060101010101" pitchFamily="49" charset="-122"/>
                <a:ea typeface="楷体" panose="02010609060101010101" pitchFamily="49" charset="-122"/>
                <a:cs typeface="+mn-ea"/>
              </a:rPr>
              <a:t>jpeg</a:t>
            </a:r>
            <a:r>
              <a:rPr lang="zh-CN" altLang="en-US" sz="2000" dirty="0">
                <a:solidFill>
                  <a:schemeClr val="bg2"/>
                </a:solidFill>
                <a:latin typeface="楷体" panose="02010609060101010101" pitchFamily="49" charset="-122"/>
                <a:ea typeface="楷体" panose="02010609060101010101" pitchFamily="49" charset="-122"/>
                <a:cs typeface="+mn-ea"/>
              </a:rPr>
              <a:t>图像伪造</a:t>
            </a:r>
          </a:p>
          <a:p>
            <a:pPr algn="just" fontAlgn="ctr">
              <a:lnSpc>
                <a:spcPct val="130000"/>
              </a:lnSpc>
              <a:spcBef>
                <a:spcPts val="400"/>
              </a:spcBef>
              <a:spcAft>
                <a:spcPts val="400"/>
              </a:spcAft>
              <a:defRPr/>
            </a:pPr>
            <a:r>
              <a:rPr lang="zh-CN" altLang="en-US" sz="2000" dirty="0">
                <a:solidFill>
                  <a:schemeClr val="bg2"/>
                </a:solidFill>
                <a:latin typeface="楷体" panose="02010609060101010101" pitchFamily="49" charset="-122"/>
                <a:ea typeface="楷体" panose="02010609060101010101" pitchFamily="49" charset="-122"/>
                <a:cs typeface="+mn-ea"/>
              </a:rPr>
              <a:t>检测与定位</a:t>
            </a:r>
          </a:p>
        </p:txBody>
      </p:sp>
    </p:spTree>
    <p:custDataLst>
      <p:tags r:id="rId1"/>
    </p:custDataLst>
    <p:extLst>
      <p:ext uri="{BB962C8B-B14F-4D97-AF65-F5344CB8AC3E}">
        <p14:creationId xmlns:p14="http://schemas.microsoft.com/office/powerpoint/2010/main" val="209288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1">
            <a:extLst>
              <a:ext uri="{FF2B5EF4-FFF2-40B4-BE49-F238E27FC236}">
                <a16:creationId xmlns:a16="http://schemas.microsoft.com/office/drawing/2014/main" id="{B8CD21EA-939C-583F-7ED7-DB5720350596}"/>
              </a:ext>
            </a:extLst>
          </p:cNvPr>
          <p:cNvSpPr/>
          <p:nvPr>
            <p:custDataLst>
              <p:tags r:id="rId2"/>
            </p:custDataLst>
          </p:nvPr>
        </p:nvSpPr>
        <p:spPr>
          <a:xfrm>
            <a:off x="6024674" y="962212"/>
            <a:ext cx="5145349" cy="4718021"/>
          </a:xfrm>
          <a:prstGeom prst="roundRect">
            <a:avLst>
              <a:gd name="adj" fmla="val 0"/>
            </a:avLst>
          </a:prstGeom>
          <a:gradFill flip="none" rotWithShape="1">
            <a:gsLst>
              <a:gs pos="40000">
                <a:schemeClr val="accent1">
                  <a:alpha val="10000"/>
                </a:schemeClr>
              </a:gs>
              <a:gs pos="100000">
                <a:schemeClr val="accent1">
                  <a:alpha val="0"/>
                </a:schemeClr>
              </a:gs>
            </a:gsLst>
            <a:lin ang="5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prstClr val="white">
                  <a:lumMod val="85000"/>
                </a:prstClr>
              </a:solidFill>
              <a:latin typeface="微软雅黑" panose="020B0503020204020204" pitchFamily="34" charset="-122"/>
              <a:ea typeface="微软雅黑" panose="020B0503020204020204" pitchFamily="34" charset="-122"/>
            </a:endParaRPr>
          </a:p>
        </p:txBody>
      </p:sp>
      <p:sp>
        <p:nvSpPr>
          <p:cNvPr id="3" name="Text2">
            <a:extLst>
              <a:ext uri="{FF2B5EF4-FFF2-40B4-BE49-F238E27FC236}">
                <a16:creationId xmlns:a16="http://schemas.microsoft.com/office/drawing/2014/main" id="{3601186C-6022-7147-2889-070350A1C105}"/>
              </a:ext>
            </a:extLst>
          </p:cNvPr>
          <p:cNvSpPr/>
          <p:nvPr>
            <p:custDataLst>
              <p:tags r:id="rId3"/>
            </p:custDataLst>
          </p:nvPr>
        </p:nvSpPr>
        <p:spPr>
          <a:xfrm>
            <a:off x="727186" y="962212"/>
            <a:ext cx="5145349" cy="4718021"/>
          </a:xfrm>
          <a:prstGeom prst="roundRect">
            <a:avLst>
              <a:gd name="adj" fmla="val 0"/>
            </a:avLst>
          </a:prstGeom>
          <a:gradFill flip="none" rotWithShape="1">
            <a:gsLst>
              <a:gs pos="40000">
                <a:schemeClr val="accent1">
                  <a:alpha val="10000"/>
                </a:schemeClr>
              </a:gs>
              <a:gs pos="100000">
                <a:schemeClr val="accent1">
                  <a:alpha val="0"/>
                </a:schemeClr>
              </a:gs>
            </a:gsLst>
            <a:lin ang="5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prstClr val="white">
                  <a:lumMod val="85000"/>
                </a:prstClr>
              </a:solidFill>
              <a:latin typeface="微软雅黑" panose="020B0503020204020204" pitchFamily="34" charset="-122"/>
              <a:ea typeface="微软雅黑" panose="020B0503020204020204" pitchFamily="34" charset="-122"/>
            </a:endParaRPr>
          </a:p>
        </p:txBody>
      </p:sp>
      <p:sp>
        <p:nvSpPr>
          <p:cNvPr id="51" name="Text6"/>
          <p:cNvSpPr txBox="1"/>
          <p:nvPr>
            <p:custDataLst>
              <p:tags r:id="rId4"/>
            </p:custDataLst>
          </p:nvPr>
        </p:nvSpPr>
        <p:spPr>
          <a:xfrm>
            <a:off x="6096000" y="1434646"/>
            <a:ext cx="4948517" cy="4583876"/>
          </a:xfrm>
          <a:prstGeom prst="rect">
            <a:avLst/>
          </a:prstGeom>
          <a:noFill/>
        </p:spPr>
        <p:txBody>
          <a:bodyPr wrap="square" rtlCol="0" anchor="ctr" anchorCtr="0">
            <a:noAutofit/>
          </a:bodyPr>
          <a:lstStyle/>
          <a:p>
            <a:pPr fontAlgn="ctr"/>
            <a:r>
              <a:rPr lang="en-US" altLang="zh-CN" sz="1600" dirty="0"/>
              <a:t>We draw uncompressed patches I of size 256×256×3 which include 20% to 80% forged pixels, leading to 35,000 samples. For the </a:t>
            </a:r>
            <a:r>
              <a:rPr lang="en-US" altLang="zh-CN" sz="1600" dirty="0" err="1"/>
              <a:t>ComNet</a:t>
            </a:r>
            <a:r>
              <a:rPr lang="en-US" altLang="zh-CN" sz="1600" dirty="0"/>
              <a:t>, target JPEG patches (</a:t>
            </a:r>
            <a:r>
              <a:rPr lang="en-US" altLang="zh-CN" sz="1600" dirty="0" err="1"/>
              <a:t>Ic</a:t>
            </a:r>
            <a:r>
              <a:rPr lang="en-US" altLang="zh-CN" sz="1600" dirty="0"/>
              <a:t>) is compressed from I through </a:t>
            </a:r>
            <a:r>
              <a:rPr lang="en-US" altLang="zh-CN" sz="1600" dirty="0" err="1"/>
              <a:t>Matlab</a:t>
            </a:r>
            <a:r>
              <a:rPr lang="en-US" altLang="zh-CN" sz="1600" dirty="0"/>
              <a:t> API function, using random QFs (QF=55, 65, 75, 85, 95 and 100). The training process is divided into two steps as follows: </a:t>
            </a:r>
          </a:p>
          <a:p>
            <a:pPr marL="342900" indent="-342900" fontAlgn="ctr">
              <a:buAutoNum type="arabicParenR"/>
            </a:pPr>
            <a:r>
              <a:rPr lang="en-US" altLang="zh-CN" sz="1600" dirty="0"/>
              <a:t>Firstly, we train the </a:t>
            </a:r>
            <a:r>
              <a:rPr lang="en-US" altLang="zh-CN" sz="1600" dirty="0" err="1"/>
              <a:t>ComNet</a:t>
            </a:r>
            <a:r>
              <a:rPr lang="en-US" altLang="zh-CN" sz="1600" dirty="0"/>
              <a:t> with Adam optimizer, setting mini-batch size to 64. Taking as input I, the pre-trained </a:t>
            </a:r>
            <a:r>
              <a:rPr lang="en-US" altLang="zh-CN" sz="1600" dirty="0" err="1"/>
              <a:t>ComNet</a:t>
            </a:r>
            <a:r>
              <a:rPr lang="en-US" altLang="zh-CN" sz="1600" dirty="0"/>
              <a:t> model generates the JPEG-agent counterparts Ia. </a:t>
            </a:r>
          </a:p>
          <a:p>
            <a:pPr marL="342900" indent="-342900" fontAlgn="ctr">
              <a:buAutoNum type="arabicParenR"/>
            </a:pPr>
            <a:r>
              <a:rPr lang="en-US" altLang="zh-CN" sz="1600" dirty="0"/>
              <a:t> The backbone network is then trained with I and </a:t>
            </a:r>
            <a:r>
              <a:rPr lang="en-US" altLang="zh-CN" sz="1600" dirty="0" err="1"/>
              <a:t>Ia</a:t>
            </a:r>
            <a:r>
              <a:rPr lang="en-US" altLang="zh-CN" sz="1600" dirty="0"/>
              <a:t> based on SGD optimization with a momentum value of 0.9. The weight decay is fixed to 6×10−3 during training stage. Hyper-parameter α in Eq. 10 is set to 1. The optimal α is derived from training data, where α = 1 achieves the best performance among other settings. For both network models, the initial learning rates are set to 0.01 with 10% of decrement every 10 epochs.</a:t>
            </a:r>
          </a:p>
        </p:txBody>
      </p:sp>
      <p:sp>
        <p:nvSpPr>
          <p:cNvPr id="4" name="Text9">
            <a:extLst>
              <a:ext uri="{FF2B5EF4-FFF2-40B4-BE49-F238E27FC236}">
                <a16:creationId xmlns:a16="http://schemas.microsoft.com/office/drawing/2014/main" id="{50B41A00-C0E7-A403-4E25-9EA4D29DC95D}"/>
              </a:ext>
            </a:extLst>
          </p:cNvPr>
          <p:cNvSpPr txBox="1"/>
          <p:nvPr>
            <p:custDataLst>
              <p:tags r:id="rId5"/>
            </p:custDataLst>
          </p:nvPr>
        </p:nvSpPr>
        <p:spPr>
          <a:xfrm>
            <a:off x="345096"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实验</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2" name="文本框 1">
            <a:extLst>
              <a:ext uri="{FF2B5EF4-FFF2-40B4-BE49-F238E27FC236}">
                <a16:creationId xmlns:a16="http://schemas.microsoft.com/office/drawing/2014/main" id="{D1689B5B-8861-364E-6523-0BE51E2B7438}"/>
              </a:ext>
            </a:extLst>
          </p:cNvPr>
          <p:cNvSpPr txBox="1"/>
          <p:nvPr/>
        </p:nvSpPr>
        <p:spPr>
          <a:xfrm>
            <a:off x="812800" y="1325927"/>
            <a:ext cx="4679576" cy="4801314"/>
          </a:xfrm>
          <a:prstGeom prst="rect">
            <a:avLst/>
          </a:prstGeom>
          <a:noFill/>
        </p:spPr>
        <p:txBody>
          <a:bodyPr wrap="square" rtlCol="0">
            <a:spAutoFit/>
          </a:bodyPr>
          <a:lstStyle/>
          <a:p>
            <a:r>
              <a:rPr lang="zh-CN" altLang="en-US" dirty="0"/>
              <a:t>训练方法</a:t>
            </a:r>
            <a:r>
              <a:rPr lang="en-US" altLang="zh-CN" dirty="0"/>
              <a:t>:</a:t>
            </a:r>
            <a:r>
              <a:rPr lang="zh-CN" altLang="en-US" dirty="0"/>
              <a:t>我们绘制大小为</a:t>
            </a:r>
            <a:r>
              <a:rPr lang="en-US" altLang="zh-CN" dirty="0"/>
              <a:t>256×256×3</a:t>
            </a:r>
            <a:r>
              <a:rPr lang="zh-CN" altLang="en-US" dirty="0"/>
              <a:t>的未压缩补丁</a:t>
            </a:r>
            <a:r>
              <a:rPr lang="en-US" altLang="zh-CN" dirty="0"/>
              <a:t>I</a:t>
            </a:r>
            <a:r>
              <a:rPr lang="zh-CN" altLang="en-US" dirty="0"/>
              <a:t>，其中包括</a:t>
            </a:r>
            <a:r>
              <a:rPr lang="en-US" altLang="zh-CN" dirty="0"/>
              <a:t>20%</a:t>
            </a:r>
            <a:r>
              <a:rPr lang="zh-CN" altLang="en-US" dirty="0"/>
              <a:t>到</a:t>
            </a:r>
            <a:r>
              <a:rPr lang="en-US" altLang="zh-CN" dirty="0"/>
              <a:t>80%</a:t>
            </a:r>
            <a:r>
              <a:rPr lang="zh-CN" altLang="en-US" dirty="0"/>
              <a:t>的伪造像素，导致</a:t>
            </a:r>
            <a:r>
              <a:rPr lang="en-US" altLang="zh-CN" dirty="0"/>
              <a:t>35,000</a:t>
            </a:r>
            <a:r>
              <a:rPr lang="zh-CN" altLang="en-US" dirty="0"/>
              <a:t>个样本。对于</a:t>
            </a:r>
            <a:r>
              <a:rPr lang="en-US" altLang="zh-CN" dirty="0" err="1"/>
              <a:t>ComNet</a:t>
            </a:r>
            <a:r>
              <a:rPr lang="zh-CN" altLang="en-US" dirty="0"/>
              <a:t>，使用随机</a:t>
            </a:r>
            <a:r>
              <a:rPr lang="en-US" altLang="zh-CN" dirty="0">
                <a:solidFill>
                  <a:srgbClr val="FF0000"/>
                </a:solidFill>
              </a:rPr>
              <a:t>QF </a:t>
            </a:r>
            <a:r>
              <a:rPr lang="en-US" altLang="zh-CN" dirty="0"/>
              <a:t>(QF=55</a:t>
            </a:r>
            <a:r>
              <a:rPr lang="zh-CN" altLang="en-US" dirty="0"/>
              <a:t>、</a:t>
            </a:r>
            <a:r>
              <a:rPr lang="en-US" altLang="zh-CN" dirty="0"/>
              <a:t>65</a:t>
            </a:r>
            <a:r>
              <a:rPr lang="zh-CN" altLang="en-US" dirty="0"/>
              <a:t>、</a:t>
            </a:r>
            <a:r>
              <a:rPr lang="en-US" altLang="zh-CN" dirty="0"/>
              <a:t>75</a:t>
            </a:r>
            <a:r>
              <a:rPr lang="zh-CN" altLang="en-US" dirty="0"/>
              <a:t>、</a:t>
            </a:r>
            <a:r>
              <a:rPr lang="en-US" altLang="zh-CN" dirty="0"/>
              <a:t>85</a:t>
            </a:r>
            <a:r>
              <a:rPr lang="zh-CN" altLang="en-US" dirty="0"/>
              <a:t>、</a:t>
            </a:r>
            <a:r>
              <a:rPr lang="en-US" altLang="zh-CN" dirty="0"/>
              <a:t>95</a:t>
            </a:r>
            <a:r>
              <a:rPr lang="zh-CN" altLang="en-US" dirty="0"/>
              <a:t>和</a:t>
            </a:r>
            <a:r>
              <a:rPr lang="en-US" altLang="zh-CN" dirty="0"/>
              <a:t>100)</a:t>
            </a:r>
            <a:r>
              <a:rPr lang="zh-CN" altLang="en-US" dirty="0"/>
              <a:t>，通过</a:t>
            </a:r>
            <a:r>
              <a:rPr lang="en-US" altLang="zh-CN" dirty="0" err="1"/>
              <a:t>Matlab</a:t>
            </a:r>
            <a:r>
              <a:rPr lang="en-US" altLang="zh-CN" dirty="0"/>
              <a:t> API</a:t>
            </a:r>
            <a:r>
              <a:rPr lang="zh-CN" altLang="en-US" dirty="0"/>
              <a:t>函数从</a:t>
            </a:r>
            <a:r>
              <a:rPr lang="en-US" altLang="zh-CN" dirty="0"/>
              <a:t>I</a:t>
            </a:r>
            <a:r>
              <a:rPr lang="zh-CN" altLang="en-US" dirty="0"/>
              <a:t>压缩目标</a:t>
            </a:r>
            <a:r>
              <a:rPr lang="en-US" altLang="zh-CN" dirty="0"/>
              <a:t>JPEG patch (</a:t>
            </a:r>
            <a:r>
              <a:rPr lang="en-US" altLang="zh-CN" dirty="0" err="1"/>
              <a:t>Ic</a:t>
            </a:r>
            <a:r>
              <a:rPr lang="en-US" altLang="zh-CN" dirty="0"/>
              <a:t>)</a:t>
            </a:r>
            <a:r>
              <a:rPr lang="zh-CN" altLang="en-US" dirty="0"/>
              <a:t>。训练过程分为以下两个步骤</a:t>
            </a:r>
            <a:r>
              <a:rPr lang="en-US" altLang="zh-CN" dirty="0"/>
              <a:t>:</a:t>
            </a:r>
          </a:p>
          <a:p>
            <a:r>
              <a:rPr lang="en-US" altLang="zh-CN" dirty="0"/>
              <a:t>1)</a:t>
            </a:r>
            <a:r>
              <a:rPr lang="zh-CN" altLang="en-US" dirty="0"/>
              <a:t>首先，我们使用</a:t>
            </a:r>
            <a:r>
              <a:rPr lang="en-US" altLang="zh-CN" dirty="0"/>
              <a:t>Adam</a:t>
            </a:r>
            <a:r>
              <a:rPr lang="zh-CN" altLang="en-US" dirty="0"/>
              <a:t>优化器训练</a:t>
            </a:r>
            <a:r>
              <a:rPr lang="en-US" altLang="zh-CN" dirty="0" err="1"/>
              <a:t>ComNet</a:t>
            </a:r>
            <a:r>
              <a:rPr lang="zh-CN" altLang="en-US" dirty="0"/>
              <a:t>，将</a:t>
            </a:r>
            <a:r>
              <a:rPr lang="en-US" altLang="zh-CN" dirty="0">
                <a:solidFill>
                  <a:srgbClr val="FF0000"/>
                </a:solidFill>
              </a:rPr>
              <a:t>mini-batch</a:t>
            </a:r>
            <a:r>
              <a:rPr lang="zh-CN" altLang="en-US" dirty="0"/>
              <a:t>大小设置为</a:t>
            </a:r>
            <a:r>
              <a:rPr lang="en-US" altLang="zh-CN" dirty="0"/>
              <a:t>64</a:t>
            </a:r>
            <a:r>
              <a:rPr lang="zh-CN" altLang="en-US" dirty="0"/>
              <a:t>。将预训练的</a:t>
            </a:r>
            <a:r>
              <a:rPr lang="en-US" altLang="zh-CN" dirty="0" err="1"/>
              <a:t>ComNet</a:t>
            </a:r>
            <a:r>
              <a:rPr lang="zh-CN" altLang="en-US" dirty="0"/>
              <a:t>模型作为输入</a:t>
            </a:r>
            <a:r>
              <a:rPr lang="en-US" altLang="zh-CN" dirty="0"/>
              <a:t>I</a:t>
            </a:r>
            <a:r>
              <a:rPr lang="zh-CN" altLang="en-US" dirty="0"/>
              <a:t>，生成对应的</a:t>
            </a:r>
            <a:r>
              <a:rPr lang="en-US" altLang="zh-CN" dirty="0"/>
              <a:t>jpeg</a:t>
            </a:r>
            <a:r>
              <a:rPr lang="zh-CN" altLang="en-US" dirty="0"/>
              <a:t>代理</a:t>
            </a:r>
            <a:r>
              <a:rPr lang="en-US" altLang="zh-CN" dirty="0" err="1"/>
              <a:t>Ia</a:t>
            </a:r>
            <a:r>
              <a:rPr lang="zh-CN" altLang="en-US" dirty="0"/>
              <a:t>。</a:t>
            </a:r>
            <a:endParaRPr lang="en-US" altLang="zh-CN" dirty="0"/>
          </a:p>
          <a:p>
            <a:r>
              <a:rPr lang="en-US" altLang="zh-CN" dirty="0"/>
              <a:t>2)</a:t>
            </a:r>
            <a:r>
              <a:rPr lang="zh-CN" altLang="en-US" dirty="0"/>
              <a:t>基于</a:t>
            </a:r>
            <a:r>
              <a:rPr lang="zh-CN" altLang="en-US" dirty="0">
                <a:solidFill>
                  <a:srgbClr val="FF0000"/>
                </a:solidFill>
              </a:rPr>
              <a:t>动量值</a:t>
            </a:r>
            <a:r>
              <a:rPr lang="zh-CN" altLang="en-US" dirty="0"/>
              <a:t>为</a:t>
            </a:r>
            <a:r>
              <a:rPr lang="en-US" altLang="zh-CN" dirty="0"/>
              <a:t>0.9</a:t>
            </a:r>
            <a:r>
              <a:rPr lang="zh-CN" altLang="en-US" dirty="0"/>
              <a:t>的</a:t>
            </a:r>
            <a:r>
              <a:rPr lang="en-US" altLang="zh-CN" dirty="0"/>
              <a:t>SGD</a:t>
            </a:r>
            <a:r>
              <a:rPr lang="zh-CN" altLang="en-US" dirty="0"/>
              <a:t>优化，使用</a:t>
            </a:r>
            <a:r>
              <a:rPr lang="en-US" altLang="zh-CN" dirty="0"/>
              <a:t>I</a:t>
            </a:r>
            <a:r>
              <a:rPr lang="zh-CN" altLang="en-US" dirty="0"/>
              <a:t>和</a:t>
            </a:r>
            <a:r>
              <a:rPr lang="en-US" altLang="zh-CN" dirty="0" err="1"/>
              <a:t>Ia</a:t>
            </a:r>
            <a:r>
              <a:rPr lang="zh-CN" altLang="en-US" dirty="0"/>
              <a:t>训练骨干网。在训练阶段，权重衰减固定为</a:t>
            </a:r>
            <a:r>
              <a:rPr lang="en-US" altLang="zh-CN" dirty="0"/>
              <a:t>6×10−3</a:t>
            </a:r>
            <a:r>
              <a:rPr lang="zh-CN" altLang="en-US" dirty="0"/>
              <a:t>。</a:t>
            </a:r>
            <a:endParaRPr lang="en-US" altLang="zh-CN" dirty="0"/>
          </a:p>
          <a:p>
            <a:r>
              <a:rPr lang="en-US" altLang="zh-CN" dirty="0"/>
              <a:t>Eq. 10</a:t>
            </a:r>
            <a:r>
              <a:rPr lang="zh-CN" altLang="en-US" dirty="0"/>
              <a:t>中的</a:t>
            </a:r>
            <a:r>
              <a:rPr lang="zh-CN" altLang="en-US" dirty="0">
                <a:solidFill>
                  <a:srgbClr val="FF0000"/>
                </a:solidFill>
              </a:rPr>
              <a:t>超参数</a:t>
            </a:r>
            <a:r>
              <a:rPr lang="en-US" altLang="zh-CN" dirty="0">
                <a:solidFill>
                  <a:srgbClr val="FF0000"/>
                </a:solidFill>
              </a:rPr>
              <a:t>α</a:t>
            </a:r>
            <a:r>
              <a:rPr lang="zh-CN" altLang="en-US" dirty="0"/>
              <a:t>设为</a:t>
            </a:r>
            <a:r>
              <a:rPr lang="en-US" altLang="zh-CN" dirty="0"/>
              <a:t>1</a:t>
            </a:r>
            <a:r>
              <a:rPr lang="zh-CN" altLang="en-US" dirty="0"/>
              <a:t>。从训练数据中得到最优的</a:t>
            </a:r>
            <a:r>
              <a:rPr lang="en-US" altLang="zh-CN" dirty="0"/>
              <a:t>α</a:t>
            </a:r>
            <a:r>
              <a:rPr lang="zh-CN" altLang="en-US" dirty="0"/>
              <a:t>，其中</a:t>
            </a:r>
            <a:r>
              <a:rPr lang="en-US" altLang="zh-CN" dirty="0"/>
              <a:t>α = 1</a:t>
            </a:r>
            <a:r>
              <a:rPr lang="zh-CN" altLang="en-US" dirty="0"/>
              <a:t>在其他设置中达到最佳性能。对于这两个网络模型，初始学习率设置为</a:t>
            </a:r>
            <a:r>
              <a:rPr lang="en-US" altLang="zh-CN" dirty="0"/>
              <a:t>0.01</a:t>
            </a:r>
            <a:r>
              <a:rPr lang="zh-CN" altLang="en-US" dirty="0"/>
              <a:t>，每</a:t>
            </a:r>
            <a:r>
              <a:rPr lang="en-US" altLang="zh-CN" dirty="0"/>
              <a:t>10</a:t>
            </a:r>
            <a:r>
              <a:rPr lang="zh-CN" altLang="en-US" dirty="0"/>
              <a:t>个</a:t>
            </a:r>
            <a:r>
              <a:rPr lang="en-US" altLang="zh-CN" dirty="0"/>
              <a:t>epoch</a:t>
            </a:r>
            <a:r>
              <a:rPr lang="zh-CN" altLang="en-US" dirty="0"/>
              <a:t>递减</a:t>
            </a:r>
            <a:r>
              <a:rPr lang="en-US" altLang="zh-CN" dirty="0"/>
              <a:t>10%</a:t>
            </a:r>
            <a:r>
              <a:rPr lang="zh-CN" altLang="en-US" dirty="0"/>
              <a:t>。</a:t>
            </a:r>
          </a:p>
        </p:txBody>
      </p:sp>
    </p:spTree>
    <p:custDataLst>
      <p:tags r:id="rId1"/>
    </p:custDataLst>
    <p:extLst>
      <p:ext uri="{BB962C8B-B14F-4D97-AF65-F5344CB8AC3E}">
        <p14:creationId xmlns:p14="http://schemas.microsoft.com/office/powerpoint/2010/main" val="3352338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1">
            <a:extLst>
              <a:ext uri="{FF2B5EF4-FFF2-40B4-BE49-F238E27FC236}">
                <a16:creationId xmlns:a16="http://schemas.microsoft.com/office/drawing/2014/main" id="{B8CD21EA-939C-583F-7ED7-DB5720350596}"/>
              </a:ext>
            </a:extLst>
          </p:cNvPr>
          <p:cNvSpPr/>
          <p:nvPr>
            <p:custDataLst>
              <p:tags r:id="rId2"/>
            </p:custDataLst>
          </p:nvPr>
        </p:nvSpPr>
        <p:spPr>
          <a:xfrm>
            <a:off x="6024674" y="962212"/>
            <a:ext cx="5145349" cy="4718021"/>
          </a:xfrm>
          <a:prstGeom prst="roundRect">
            <a:avLst>
              <a:gd name="adj" fmla="val 0"/>
            </a:avLst>
          </a:prstGeom>
          <a:gradFill flip="none" rotWithShape="1">
            <a:gsLst>
              <a:gs pos="40000">
                <a:schemeClr val="accent1">
                  <a:alpha val="10000"/>
                </a:schemeClr>
              </a:gs>
              <a:gs pos="100000">
                <a:schemeClr val="accent1">
                  <a:alpha val="0"/>
                </a:schemeClr>
              </a:gs>
            </a:gsLst>
            <a:lin ang="5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prstClr val="white">
                  <a:lumMod val="85000"/>
                </a:prstClr>
              </a:solidFill>
              <a:latin typeface="微软雅黑" panose="020B0503020204020204" pitchFamily="34" charset="-122"/>
              <a:ea typeface="微软雅黑" panose="020B0503020204020204" pitchFamily="34" charset="-122"/>
            </a:endParaRPr>
          </a:p>
        </p:txBody>
      </p:sp>
      <p:sp>
        <p:nvSpPr>
          <p:cNvPr id="3" name="Text2">
            <a:extLst>
              <a:ext uri="{FF2B5EF4-FFF2-40B4-BE49-F238E27FC236}">
                <a16:creationId xmlns:a16="http://schemas.microsoft.com/office/drawing/2014/main" id="{3601186C-6022-7147-2889-070350A1C105}"/>
              </a:ext>
            </a:extLst>
          </p:cNvPr>
          <p:cNvSpPr/>
          <p:nvPr>
            <p:custDataLst>
              <p:tags r:id="rId3"/>
            </p:custDataLst>
          </p:nvPr>
        </p:nvSpPr>
        <p:spPr>
          <a:xfrm>
            <a:off x="727186" y="962212"/>
            <a:ext cx="5145349" cy="4718021"/>
          </a:xfrm>
          <a:prstGeom prst="roundRect">
            <a:avLst>
              <a:gd name="adj" fmla="val 0"/>
            </a:avLst>
          </a:prstGeom>
          <a:gradFill flip="none" rotWithShape="1">
            <a:gsLst>
              <a:gs pos="40000">
                <a:schemeClr val="accent1">
                  <a:alpha val="10000"/>
                </a:schemeClr>
              </a:gs>
              <a:gs pos="100000">
                <a:schemeClr val="accent1">
                  <a:alpha val="0"/>
                </a:schemeClr>
              </a:gs>
            </a:gsLst>
            <a:lin ang="5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prstClr val="white">
                  <a:lumMod val="85000"/>
                </a:prstClr>
              </a:solidFill>
              <a:latin typeface="微软雅黑" panose="020B0503020204020204" pitchFamily="34" charset="-122"/>
              <a:ea typeface="微软雅黑" panose="020B0503020204020204" pitchFamily="34" charset="-122"/>
            </a:endParaRPr>
          </a:p>
        </p:txBody>
      </p:sp>
      <p:sp>
        <p:nvSpPr>
          <p:cNvPr id="51" name="Text6"/>
          <p:cNvSpPr txBox="1"/>
          <p:nvPr>
            <p:custDataLst>
              <p:tags r:id="rId4"/>
            </p:custDataLst>
          </p:nvPr>
        </p:nvSpPr>
        <p:spPr>
          <a:xfrm>
            <a:off x="6096000" y="1434646"/>
            <a:ext cx="4948517" cy="4583876"/>
          </a:xfrm>
          <a:prstGeom prst="rect">
            <a:avLst/>
          </a:prstGeom>
          <a:noFill/>
        </p:spPr>
        <p:txBody>
          <a:bodyPr wrap="square" rtlCol="0" anchor="ctr" anchorCtr="0">
            <a:noAutofit/>
          </a:bodyPr>
          <a:lstStyle/>
          <a:p>
            <a:pPr fontAlgn="ctr"/>
            <a:r>
              <a:rPr lang="zh-CN" altLang="en-US" sz="1600" dirty="0"/>
              <a:t>、</a:t>
            </a:r>
            <a:endParaRPr lang="en-US" altLang="zh-CN" sz="1600" dirty="0"/>
          </a:p>
        </p:txBody>
      </p:sp>
      <p:sp>
        <p:nvSpPr>
          <p:cNvPr id="4" name="Text9">
            <a:extLst>
              <a:ext uri="{FF2B5EF4-FFF2-40B4-BE49-F238E27FC236}">
                <a16:creationId xmlns:a16="http://schemas.microsoft.com/office/drawing/2014/main" id="{50B41A00-C0E7-A403-4E25-9EA4D29DC95D}"/>
              </a:ext>
            </a:extLst>
          </p:cNvPr>
          <p:cNvSpPr txBox="1"/>
          <p:nvPr>
            <p:custDataLst>
              <p:tags r:id="rId5"/>
            </p:custDataLst>
          </p:nvPr>
        </p:nvSpPr>
        <p:spPr>
          <a:xfrm>
            <a:off x="345096"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实验</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2" name="文本框 1">
            <a:extLst>
              <a:ext uri="{FF2B5EF4-FFF2-40B4-BE49-F238E27FC236}">
                <a16:creationId xmlns:a16="http://schemas.microsoft.com/office/drawing/2014/main" id="{D1689B5B-8861-364E-6523-0BE51E2B7438}"/>
              </a:ext>
            </a:extLst>
          </p:cNvPr>
          <p:cNvSpPr txBox="1"/>
          <p:nvPr/>
        </p:nvSpPr>
        <p:spPr>
          <a:xfrm>
            <a:off x="812800" y="1325927"/>
            <a:ext cx="4679576" cy="4678204"/>
          </a:xfrm>
          <a:prstGeom prst="rect">
            <a:avLst/>
          </a:prstGeom>
          <a:noFill/>
        </p:spPr>
        <p:txBody>
          <a:bodyPr wrap="square" rtlCol="0">
            <a:spAutoFit/>
          </a:bodyPr>
          <a:lstStyle/>
          <a:p>
            <a:r>
              <a:rPr lang="zh-CN" altLang="en-US" sz="2800" dirty="0"/>
              <a:t>前置知识</a:t>
            </a:r>
            <a:endParaRPr lang="en-US" altLang="zh-CN" sz="2800" dirty="0"/>
          </a:p>
          <a:p>
            <a:endParaRPr lang="en-US" altLang="zh-CN" dirty="0"/>
          </a:p>
          <a:p>
            <a:r>
              <a:rPr lang="zh-CN" altLang="en-US" dirty="0">
                <a:solidFill>
                  <a:srgbClr val="FF0000"/>
                </a:solidFill>
              </a:rPr>
              <a:t>消融研究</a:t>
            </a:r>
            <a:r>
              <a:rPr lang="zh-CN" altLang="en-US" dirty="0"/>
              <a:t>的步骤通常包括：</a:t>
            </a:r>
            <a:endParaRPr lang="en-US" altLang="zh-CN" dirty="0"/>
          </a:p>
          <a:p>
            <a:pPr marL="285750" indent="-285750">
              <a:buFont typeface="Wingdings" panose="05000000000000000000" pitchFamily="2" charset="2"/>
              <a:buChar char="l"/>
            </a:pPr>
            <a:r>
              <a:rPr lang="zh-CN" altLang="en-US" dirty="0"/>
              <a:t>构建基线模型： 首先构建一个完整的模型，作为基线模型。</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移除或替换部分组件： 逐步移除或替换模型的某些组件，例如注意力模块、数据增强方式或训练策略等。</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评估模型性能： 对修改后的模型进行测试，并记录其性能指标的变化。</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分析结果： 通过比较不同模型的性能，分析移除或替换的组件对模型整体性能的影响。</a:t>
            </a:r>
          </a:p>
        </p:txBody>
      </p:sp>
      <p:sp>
        <p:nvSpPr>
          <p:cNvPr id="5" name="文本框 4">
            <a:extLst>
              <a:ext uri="{FF2B5EF4-FFF2-40B4-BE49-F238E27FC236}">
                <a16:creationId xmlns:a16="http://schemas.microsoft.com/office/drawing/2014/main" id="{C1897D69-1A39-16D5-B86D-5DBF739C8DA1}"/>
              </a:ext>
            </a:extLst>
          </p:cNvPr>
          <p:cNvSpPr txBox="1"/>
          <p:nvPr/>
        </p:nvSpPr>
        <p:spPr>
          <a:xfrm>
            <a:off x="6580094" y="1572105"/>
            <a:ext cx="4288353" cy="584775"/>
          </a:xfrm>
          <a:prstGeom prst="rect">
            <a:avLst/>
          </a:prstGeom>
          <a:noFill/>
        </p:spPr>
        <p:txBody>
          <a:bodyPr wrap="none" rtlCol="0">
            <a:spAutoFit/>
          </a:bodyPr>
          <a:lstStyle/>
          <a:p>
            <a:r>
              <a:rPr lang="zh-CN" altLang="en-US" sz="3200" dirty="0">
                <a:solidFill>
                  <a:srgbClr val="FF0000"/>
                </a:solidFill>
              </a:rPr>
              <a:t>此处省略大量的实验图</a:t>
            </a:r>
          </a:p>
        </p:txBody>
      </p:sp>
      <p:sp>
        <p:nvSpPr>
          <p:cNvPr id="6" name="文本框 5">
            <a:extLst>
              <a:ext uri="{FF2B5EF4-FFF2-40B4-BE49-F238E27FC236}">
                <a16:creationId xmlns:a16="http://schemas.microsoft.com/office/drawing/2014/main" id="{CF45F367-C524-68F8-8482-D4304EECC1FE}"/>
              </a:ext>
            </a:extLst>
          </p:cNvPr>
          <p:cNvSpPr txBox="1"/>
          <p:nvPr/>
        </p:nvSpPr>
        <p:spPr>
          <a:xfrm>
            <a:off x="6476159" y="2649366"/>
            <a:ext cx="4035442" cy="2862322"/>
          </a:xfrm>
          <a:prstGeom prst="rect">
            <a:avLst/>
          </a:prstGeom>
          <a:noFill/>
        </p:spPr>
        <p:txBody>
          <a:bodyPr wrap="square" rtlCol="0">
            <a:spAutoFit/>
          </a:bodyPr>
          <a:lstStyle/>
          <a:p>
            <a:r>
              <a:rPr lang="zh-CN" altLang="en-US" dirty="0"/>
              <a:t>总结一下，就是他提出的都效果好</a:t>
            </a:r>
            <a:endParaRPr lang="en-US" altLang="zh-CN" dirty="0"/>
          </a:p>
          <a:p>
            <a:pPr marL="285750" indent="-285750">
              <a:buFont typeface="Arial" panose="020B0604020202020204" pitchFamily="34" charset="0"/>
              <a:buChar char="•"/>
            </a:pPr>
            <a:r>
              <a:rPr lang="zh-CN" altLang="en-US" dirty="0"/>
              <a:t>注意力模块</a:t>
            </a:r>
            <a:r>
              <a:rPr lang="en-US" altLang="zh-CN" dirty="0"/>
              <a:t>(ICRF-</a:t>
            </a:r>
            <a:r>
              <a:rPr lang="en-US" altLang="zh-CN" dirty="0" err="1"/>
              <a:t>Att</a:t>
            </a:r>
            <a:r>
              <a:rPr lang="en-US" altLang="zh-CN" dirty="0"/>
              <a:t>)</a:t>
            </a:r>
            <a:r>
              <a:rPr lang="zh-CN" altLang="en-US" dirty="0"/>
              <a:t> </a:t>
            </a:r>
            <a:endParaRPr lang="en-US" altLang="zh-CN" dirty="0"/>
          </a:p>
          <a:p>
            <a:pPr marL="285750" indent="-285750">
              <a:buFont typeface="Arial" panose="020B0604020202020204" pitchFamily="34" charset="0"/>
              <a:buChar char="•"/>
            </a:pPr>
            <a:r>
              <a:rPr lang="en-US" altLang="zh-CN" dirty="0"/>
              <a:t>JPEG-agent</a:t>
            </a:r>
            <a:r>
              <a:rPr lang="zh-CN" altLang="en-US" dirty="0"/>
              <a:t>图像</a:t>
            </a:r>
            <a:r>
              <a:rPr lang="en-US" altLang="zh-CN" dirty="0"/>
              <a:t>(I a)</a:t>
            </a:r>
          </a:p>
          <a:p>
            <a:pPr marL="285750" indent="-285750">
              <a:buFont typeface="Arial" panose="020B0604020202020204" pitchFamily="34" charset="0"/>
              <a:buChar char="•"/>
            </a:pPr>
            <a:r>
              <a:rPr lang="zh-CN" altLang="en-US" dirty="0"/>
              <a:t>域适应</a:t>
            </a:r>
            <a:r>
              <a:rPr lang="en-US" altLang="zh-CN" dirty="0"/>
              <a:t>(DA)</a:t>
            </a:r>
            <a:r>
              <a:rPr lang="zh-CN" altLang="en-US" dirty="0"/>
              <a:t>策略</a:t>
            </a:r>
            <a:br>
              <a:rPr lang="en-US" altLang="zh-CN" dirty="0"/>
            </a:br>
            <a:endParaRPr lang="en-US" altLang="zh-CN" dirty="0"/>
          </a:p>
          <a:p>
            <a:endParaRPr lang="en-US" altLang="zh-CN" dirty="0"/>
          </a:p>
          <a:p>
            <a:pPr marL="285750" indent="-285750">
              <a:buFont typeface="Arial" panose="020B0604020202020204" pitchFamily="34" charset="0"/>
              <a:buChar char="•"/>
            </a:pPr>
            <a:r>
              <a:rPr lang="en-US" altLang="zh-CN" dirty="0"/>
              <a:t>attention module (ICRF-</a:t>
            </a:r>
            <a:r>
              <a:rPr lang="en-US" altLang="zh-CN" dirty="0" err="1"/>
              <a:t>Att</a:t>
            </a:r>
            <a:r>
              <a:rPr lang="en-US" altLang="zh-CN" dirty="0"/>
              <a:t>),</a:t>
            </a:r>
          </a:p>
          <a:p>
            <a:pPr marL="285750" indent="-285750">
              <a:buFont typeface="Arial" panose="020B0604020202020204" pitchFamily="34" charset="0"/>
              <a:buChar char="•"/>
            </a:pPr>
            <a:r>
              <a:rPr lang="en-US" altLang="zh-CN" dirty="0"/>
              <a:t> JPEG-agent image (</a:t>
            </a:r>
            <a:r>
              <a:rPr lang="en-US" altLang="zh-CN" dirty="0" err="1"/>
              <a:t>Ia</a:t>
            </a:r>
            <a:r>
              <a:rPr lang="en-US" altLang="zh-CN" dirty="0"/>
              <a:t>) and </a:t>
            </a:r>
          </a:p>
          <a:p>
            <a:pPr marL="285750" indent="-285750">
              <a:buFont typeface="Arial" panose="020B0604020202020204" pitchFamily="34" charset="0"/>
              <a:buChar char="•"/>
            </a:pPr>
            <a:r>
              <a:rPr lang="en-US" altLang="zh-CN" dirty="0"/>
              <a:t>domain adaptation (DA)  strategy</a:t>
            </a:r>
            <a:br>
              <a:rPr lang="en-US" altLang="zh-CN" dirty="0"/>
            </a:br>
            <a:endParaRPr lang="zh-CN" altLang="en-US" dirty="0"/>
          </a:p>
        </p:txBody>
      </p:sp>
    </p:spTree>
    <p:custDataLst>
      <p:tags r:id="rId1"/>
    </p:custDataLst>
    <p:extLst>
      <p:ext uri="{BB962C8B-B14F-4D97-AF65-F5344CB8AC3E}">
        <p14:creationId xmlns:p14="http://schemas.microsoft.com/office/powerpoint/2010/main" val="2162461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13">
            <a:extLst>
              <a:ext uri="{FF2B5EF4-FFF2-40B4-BE49-F238E27FC236}">
                <a16:creationId xmlns:a16="http://schemas.microsoft.com/office/drawing/2014/main" id="{ABFDEEA8-9B06-317A-ED4F-7725EFD25F48}"/>
              </a:ext>
            </a:extLst>
          </p:cNvPr>
          <p:cNvSpPr/>
          <p:nvPr>
            <p:custDataLst>
              <p:tags r:id="rId2"/>
            </p:custDataLst>
          </p:nvPr>
        </p:nvSpPr>
        <p:spPr>
          <a:xfrm>
            <a:off x="1" y="6755997"/>
            <a:ext cx="4068159" cy="102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1" name="Text14">
            <a:extLst>
              <a:ext uri="{FF2B5EF4-FFF2-40B4-BE49-F238E27FC236}">
                <a16:creationId xmlns:a16="http://schemas.microsoft.com/office/drawing/2014/main" id="{3DDDBAD2-756B-111A-0EE2-5A05E18D6491}"/>
              </a:ext>
            </a:extLst>
          </p:cNvPr>
          <p:cNvSpPr/>
          <p:nvPr>
            <p:custDataLst>
              <p:tags r:id="rId3"/>
            </p:custDataLst>
          </p:nvPr>
        </p:nvSpPr>
        <p:spPr>
          <a:xfrm>
            <a:off x="4067495" y="6755997"/>
            <a:ext cx="4068159" cy="10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2" name="Text15">
            <a:extLst>
              <a:ext uri="{FF2B5EF4-FFF2-40B4-BE49-F238E27FC236}">
                <a16:creationId xmlns:a16="http://schemas.microsoft.com/office/drawing/2014/main" id="{8C01DDE7-8A92-9626-8E76-8F0A3209DAD3}"/>
              </a:ext>
            </a:extLst>
          </p:cNvPr>
          <p:cNvSpPr/>
          <p:nvPr>
            <p:custDataLst>
              <p:tags r:id="rId4"/>
            </p:custDataLst>
          </p:nvPr>
        </p:nvSpPr>
        <p:spPr>
          <a:xfrm>
            <a:off x="8123842" y="6755997"/>
            <a:ext cx="4068159" cy="102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0" name="Text16">
            <a:extLst>
              <a:ext uri="{FF2B5EF4-FFF2-40B4-BE49-F238E27FC236}">
                <a16:creationId xmlns:a16="http://schemas.microsoft.com/office/drawing/2014/main" id="{F84CF615-0E4A-BEA2-476E-0C72DEA3B22C}"/>
              </a:ext>
            </a:extLst>
          </p:cNvPr>
          <p:cNvSpPr txBox="1"/>
          <p:nvPr>
            <p:custDataLst>
              <p:tags r:id="rId5"/>
            </p:custDataLst>
          </p:nvPr>
        </p:nvSpPr>
        <p:spPr>
          <a:xfrm>
            <a:off x="347808"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思考</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grpSp>
        <p:nvGrpSpPr>
          <p:cNvPr id="3" name="组合 2">
            <a:extLst>
              <a:ext uri="{FF2B5EF4-FFF2-40B4-BE49-F238E27FC236}">
                <a16:creationId xmlns:a16="http://schemas.microsoft.com/office/drawing/2014/main" id="{7684A029-F5F2-C3D0-555B-744180E5A0C8}"/>
              </a:ext>
            </a:extLst>
          </p:cNvPr>
          <p:cNvGrpSpPr>
            <a:grpSpLocks noChangeAspect="1"/>
          </p:cNvGrpSpPr>
          <p:nvPr>
            <p:custDataLst>
              <p:tags r:id="rId6"/>
            </p:custDataLst>
          </p:nvPr>
        </p:nvGrpSpPr>
        <p:grpSpPr>
          <a:xfrm>
            <a:off x="536534" y="1571050"/>
            <a:ext cx="10983298" cy="3500347"/>
            <a:chOff x="898134" y="2037442"/>
            <a:chExt cx="10395731" cy="1737625"/>
          </a:xfrm>
        </p:grpSpPr>
        <p:grpSp>
          <p:nvGrpSpPr>
            <p:cNvPr id="4" name="组合 3">
              <a:extLst>
                <a:ext uri="{FF2B5EF4-FFF2-40B4-BE49-F238E27FC236}">
                  <a16:creationId xmlns:a16="http://schemas.microsoft.com/office/drawing/2014/main" id="{A942B7F3-A041-F141-0913-232C27B29ED6}"/>
                </a:ext>
              </a:extLst>
            </p:cNvPr>
            <p:cNvGrpSpPr/>
            <p:nvPr/>
          </p:nvGrpSpPr>
          <p:grpSpPr>
            <a:xfrm>
              <a:off x="898134" y="2037442"/>
              <a:ext cx="4679771" cy="1737625"/>
              <a:chOff x="898134" y="2037442"/>
              <a:chExt cx="4679771" cy="1737625"/>
            </a:xfrm>
          </p:grpSpPr>
          <p:sp>
            <p:nvSpPr>
              <p:cNvPr id="11" name="Title-1">
                <a:extLst>
                  <a:ext uri="{FF2B5EF4-FFF2-40B4-BE49-F238E27FC236}">
                    <a16:creationId xmlns:a16="http://schemas.microsoft.com/office/drawing/2014/main" id="{C4157A5F-6405-0102-5D37-2ECFB03A49B7}"/>
                  </a:ext>
                </a:extLst>
              </p:cNvPr>
              <p:cNvSpPr/>
              <p:nvPr>
                <p:custDataLst>
                  <p:tags r:id="rId10"/>
                </p:custDataLst>
              </p:nvPr>
            </p:nvSpPr>
            <p:spPr>
              <a:xfrm>
                <a:off x="898134" y="2270580"/>
                <a:ext cx="4378325" cy="411508"/>
              </a:xfrm>
              <a:prstGeom prst="roundRect">
                <a:avLst/>
              </a:prstGeom>
              <a:solidFill>
                <a:schemeClr val="tx2">
                  <a:alpha val="15000"/>
                </a:schemeClr>
              </a:solidFill>
              <a:ln w="12700" cap="flat">
                <a:noFill/>
                <a:miter lim="400000"/>
              </a:ln>
              <a:effectLst/>
            </p:spPr>
            <p:txBody>
              <a:bodyPr rot="0" spcFirstLastPara="0" vert="horz" wrap="square" lIns="91440" tIns="45720" rIns="91440" bIns="45720" numCol="1" spcCol="0" rtlCol="0" fromWordArt="0" anchor="ctr" anchorCtr="0" forceAA="0" compatLnSpc="1">
                <a:normAutofit/>
              </a:bodyPr>
              <a:lstStyle/>
              <a:p>
                <a:r>
                  <a:rPr lang="zh-CN" altLang="en-US" sz="2000" b="1" dirty="0"/>
                  <a:t>学习的地方</a:t>
                </a:r>
                <a:endParaRPr lang="en-US" altLang="zh-CN" sz="2000" b="1" dirty="0"/>
              </a:p>
            </p:txBody>
          </p:sp>
          <p:sp>
            <p:nvSpPr>
              <p:cNvPr id="12" name="Index-1">
                <a:extLst>
                  <a:ext uri="{FF2B5EF4-FFF2-40B4-BE49-F238E27FC236}">
                    <a16:creationId xmlns:a16="http://schemas.microsoft.com/office/drawing/2014/main" id="{EA4BDFBA-A1A0-26DA-B621-CFE375C961C1}"/>
                  </a:ext>
                </a:extLst>
              </p:cNvPr>
              <p:cNvSpPr txBox="1"/>
              <p:nvPr>
                <p:custDataLst>
                  <p:tags r:id="rId11"/>
                </p:custDataLst>
              </p:nvPr>
            </p:nvSpPr>
            <p:spPr>
              <a:xfrm>
                <a:off x="4886690" y="2037442"/>
                <a:ext cx="691215" cy="584775"/>
              </a:xfrm>
              <a:prstGeom prst="rect">
                <a:avLst/>
              </a:prstGeom>
              <a:noFill/>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rPr>
                  <a:t>01</a:t>
                </a:r>
                <a:endParaRPr lang="zh-CN" altLang="en-US" sz="32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endParaRPr>
              </a:p>
            </p:txBody>
          </p:sp>
          <p:sp>
            <p:nvSpPr>
              <p:cNvPr id="13" name="Body-1">
                <a:extLst>
                  <a:ext uri="{FF2B5EF4-FFF2-40B4-BE49-F238E27FC236}">
                    <a16:creationId xmlns:a16="http://schemas.microsoft.com/office/drawing/2014/main" id="{2AFB3459-17E2-450A-1C97-BCF4211B247E}"/>
                  </a:ext>
                </a:extLst>
              </p:cNvPr>
              <p:cNvSpPr txBox="1"/>
              <p:nvPr>
                <p:custDataLst>
                  <p:tags r:id="rId12"/>
                </p:custDataLst>
              </p:nvPr>
            </p:nvSpPr>
            <p:spPr>
              <a:xfrm>
                <a:off x="898136" y="2766687"/>
                <a:ext cx="4378323" cy="1008380"/>
              </a:xfrm>
              <a:prstGeom prst="rect">
                <a:avLst/>
              </a:prstGeom>
              <a:noFill/>
            </p:spPr>
            <p:txBody>
              <a:bodyPr wrap="square" rtlCol="0">
                <a:spAutoFit/>
              </a:bodyPr>
              <a:lstStyle/>
              <a:p>
                <a:r>
                  <a:rPr lang="zh-CN" altLang="en-US" dirty="0"/>
                  <a:t>这篇论文的压缩逼近网络</a:t>
                </a:r>
                <a:r>
                  <a:rPr lang="en-US" altLang="zh-CN" dirty="0"/>
                  <a:t>(</a:t>
                </a:r>
                <a:r>
                  <a:rPr lang="en-US" altLang="zh-CN" dirty="0" err="1"/>
                  <a:t>ComNet</a:t>
                </a:r>
                <a:r>
                  <a:rPr lang="en-US" altLang="zh-CN" dirty="0"/>
                  <a:t>)</a:t>
                </a:r>
                <a:r>
                  <a:rPr lang="zh-CN" altLang="en-US" dirty="0"/>
                  <a:t>，是一种很好的小数据集的</a:t>
                </a:r>
                <a:r>
                  <a:rPr lang="zh-CN" altLang="en-US" dirty="0">
                    <a:solidFill>
                      <a:srgbClr val="FF0000"/>
                    </a:solidFill>
                  </a:rPr>
                  <a:t>数据增强</a:t>
                </a:r>
                <a:r>
                  <a:rPr lang="zh-CN" altLang="en-US" dirty="0"/>
                  <a:t>方法，</a:t>
                </a:r>
                <a:r>
                  <a:rPr lang="en-US" altLang="zh-CN" dirty="0" err="1"/>
                  <a:t>ComNet</a:t>
                </a:r>
                <a:r>
                  <a:rPr lang="en-US" altLang="zh-CN" dirty="0"/>
                  <a:t> </a:t>
                </a:r>
                <a:r>
                  <a:rPr lang="zh-CN" altLang="en-US" dirty="0"/>
                  <a:t>能够生成具有通用 </a:t>
                </a:r>
                <a:r>
                  <a:rPr lang="en-US" altLang="zh-CN" dirty="0"/>
                  <a:t>JPEG </a:t>
                </a:r>
                <a:r>
                  <a:rPr lang="zh-CN" altLang="en-US" dirty="0"/>
                  <a:t>压缩特征的 </a:t>
                </a:r>
                <a:r>
                  <a:rPr lang="en-US" altLang="zh-CN" dirty="0"/>
                  <a:t>JPEG-agent </a:t>
                </a:r>
                <a:r>
                  <a:rPr lang="zh-CN" altLang="en-US" dirty="0"/>
                  <a:t>图像，也许我可以在自己的代码中使用</a:t>
                </a:r>
                <a:endParaRPr lang="en-US" altLang="zh-CN" dirty="0"/>
              </a:p>
              <a:p>
                <a:r>
                  <a:rPr lang="zh-CN" altLang="en-US" dirty="0"/>
                  <a:t>同时我也认为是这篇的主要特色所在，据他的背景介绍，数据增强相关研究较少。</a:t>
                </a:r>
              </a:p>
            </p:txBody>
          </p:sp>
        </p:grpSp>
        <p:grpSp>
          <p:nvGrpSpPr>
            <p:cNvPr id="5" name="组合 4">
              <a:extLst>
                <a:ext uri="{FF2B5EF4-FFF2-40B4-BE49-F238E27FC236}">
                  <a16:creationId xmlns:a16="http://schemas.microsoft.com/office/drawing/2014/main" id="{F5680286-130C-8D4E-232B-131F9D91C09C}"/>
                </a:ext>
              </a:extLst>
            </p:cNvPr>
            <p:cNvGrpSpPr/>
            <p:nvPr/>
          </p:nvGrpSpPr>
          <p:grpSpPr>
            <a:xfrm>
              <a:off x="6665391" y="2037442"/>
              <a:ext cx="4628474" cy="1589488"/>
              <a:chOff x="6665391" y="2037442"/>
              <a:chExt cx="4628474" cy="1589488"/>
            </a:xfrm>
          </p:grpSpPr>
          <p:sp>
            <p:nvSpPr>
              <p:cNvPr id="6" name="Title-2">
                <a:extLst>
                  <a:ext uri="{FF2B5EF4-FFF2-40B4-BE49-F238E27FC236}">
                    <a16:creationId xmlns:a16="http://schemas.microsoft.com/office/drawing/2014/main" id="{4C5E440C-1313-A28D-F54C-23C7A22B5B34}"/>
                  </a:ext>
                </a:extLst>
              </p:cNvPr>
              <p:cNvSpPr/>
              <p:nvPr>
                <p:custDataLst>
                  <p:tags r:id="rId7"/>
                </p:custDataLst>
              </p:nvPr>
            </p:nvSpPr>
            <p:spPr>
              <a:xfrm>
                <a:off x="6665391" y="2270580"/>
                <a:ext cx="4378325" cy="411508"/>
              </a:xfrm>
              <a:prstGeom prst="roundRect">
                <a:avLst/>
              </a:prstGeom>
              <a:solidFill>
                <a:schemeClr val="tx2">
                  <a:alpha val="15000"/>
                </a:schemeClr>
              </a:solidFill>
              <a:ln w="12700" cap="flat">
                <a:noFill/>
                <a:miter lim="400000"/>
              </a:ln>
              <a:effectLst/>
            </p:spPr>
            <p:txBody>
              <a:bodyPr rot="0" spcFirstLastPara="0" vert="horz" wrap="square" lIns="91440" tIns="45720" rIns="91440" bIns="45720" numCol="1" spcCol="0" rtlCol="0" fromWordArt="0" anchor="ctr" anchorCtr="0" forceAA="0" compatLnSpc="1">
                <a:normAutofit/>
              </a:bodyPr>
              <a:lstStyle/>
              <a:p>
                <a:r>
                  <a:rPr lang="zh-CN" altLang="en-US" sz="2000" b="1" dirty="0"/>
                  <a:t>不解的地方</a:t>
                </a:r>
                <a:endParaRPr lang="en-US" altLang="zh-CN" sz="2000" b="1" dirty="0"/>
              </a:p>
            </p:txBody>
          </p:sp>
          <p:sp>
            <p:nvSpPr>
              <p:cNvPr id="7" name="Body-2">
                <a:extLst>
                  <a:ext uri="{FF2B5EF4-FFF2-40B4-BE49-F238E27FC236}">
                    <a16:creationId xmlns:a16="http://schemas.microsoft.com/office/drawing/2014/main" id="{4F0F7E99-7FEB-1C70-9120-79E28166A21A}"/>
                  </a:ext>
                </a:extLst>
              </p:cNvPr>
              <p:cNvSpPr txBox="1"/>
              <p:nvPr>
                <p:custDataLst>
                  <p:tags r:id="rId8"/>
                </p:custDataLst>
              </p:nvPr>
            </p:nvSpPr>
            <p:spPr>
              <a:xfrm>
                <a:off x="6665392" y="2766687"/>
                <a:ext cx="4378323" cy="860243"/>
              </a:xfrm>
              <a:prstGeom prst="rect">
                <a:avLst/>
              </a:prstGeom>
              <a:noFill/>
            </p:spPr>
            <p:txBody>
              <a:bodyPr wrap="square" rtlCol="0">
                <a:spAutoFit/>
              </a:bodyPr>
              <a:lstStyle>
                <a:defPPr>
                  <a:defRPr lang="zh-CN"/>
                </a:defPPr>
                <a:lvl1pPr>
                  <a:lnSpc>
                    <a:spcPct val="120000"/>
                  </a:lnSpc>
                  <a:defRPr sz="1400">
                    <a:solidFill>
                      <a:schemeClr val="tx1">
                        <a:lumMod val="85000"/>
                        <a:lumOff val="15000"/>
                        <a:alpha val="50000"/>
                      </a:schemeClr>
                    </a:solidFill>
                    <a:latin typeface="+mn-ea"/>
                  </a:defRPr>
                </a:lvl1pPr>
              </a:lstStyle>
              <a:p>
                <a:r>
                  <a:rPr lang="zh-CN" altLang="en-US" sz="1800" dirty="0">
                    <a:solidFill>
                      <a:schemeClr val="tx1"/>
                    </a:solidFill>
                    <a:latin typeface="+mn-lt"/>
                  </a:rPr>
                  <a:t>这篇论文里，有骨干网</a:t>
                </a:r>
                <a:r>
                  <a:rPr lang="en-US" altLang="zh-CN" sz="1800" dirty="0">
                    <a:solidFill>
                      <a:schemeClr val="tx1"/>
                    </a:solidFill>
                    <a:latin typeface="+mn-lt"/>
                  </a:rPr>
                  <a:t>backbone  network </a:t>
                </a:r>
                <a:r>
                  <a:rPr lang="zh-CN" altLang="en-US" sz="1800" dirty="0">
                    <a:solidFill>
                      <a:schemeClr val="tx1"/>
                    </a:solidFill>
                    <a:latin typeface="+mn-lt"/>
                  </a:rPr>
                  <a:t>，但是网络里</a:t>
                </a:r>
                <a:r>
                  <a:rPr lang="zh-CN" altLang="en-US" sz="1800" dirty="0">
                    <a:solidFill>
                      <a:srgbClr val="FF0000"/>
                    </a:solidFill>
                    <a:latin typeface="+mn-lt"/>
                  </a:rPr>
                  <a:t>参数</a:t>
                </a:r>
                <a:r>
                  <a:rPr lang="zh-CN" altLang="en-US" sz="1800" dirty="0">
                    <a:solidFill>
                      <a:schemeClr val="tx1"/>
                    </a:solidFill>
                    <a:latin typeface="+mn-lt"/>
                  </a:rPr>
                  <a:t>，例如卷积核的个数，尺寸，步长</a:t>
                </a:r>
                <a:endParaRPr lang="en-US" altLang="zh-CN" sz="1800" dirty="0">
                  <a:solidFill>
                    <a:schemeClr val="tx1"/>
                  </a:solidFill>
                  <a:latin typeface="+mn-lt"/>
                </a:endParaRPr>
              </a:p>
              <a:p>
                <a:r>
                  <a:rPr lang="zh-CN" altLang="en-US" sz="1800" dirty="0">
                    <a:solidFill>
                      <a:schemeClr val="tx1"/>
                    </a:solidFill>
                    <a:latin typeface="+mn-lt"/>
                  </a:rPr>
                  <a:t>没有说清为什么取这些参数，我也不太清楚我实验的时候怎么取值</a:t>
                </a:r>
              </a:p>
            </p:txBody>
          </p:sp>
          <p:sp>
            <p:nvSpPr>
              <p:cNvPr id="10" name="Index-2">
                <a:extLst>
                  <a:ext uri="{FF2B5EF4-FFF2-40B4-BE49-F238E27FC236}">
                    <a16:creationId xmlns:a16="http://schemas.microsoft.com/office/drawing/2014/main" id="{DA1AD120-A2A0-99E9-A760-0AF3D58A136B}"/>
                  </a:ext>
                </a:extLst>
              </p:cNvPr>
              <p:cNvSpPr txBox="1"/>
              <p:nvPr>
                <p:custDataLst>
                  <p:tags r:id="rId9"/>
                </p:custDataLst>
              </p:nvPr>
            </p:nvSpPr>
            <p:spPr>
              <a:xfrm>
                <a:off x="10653946" y="2037442"/>
                <a:ext cx="639919" cy="584775"/>
              </a:xfrm>
              <a:prstGeom prst="rect">
                <a:avLst/>
              </a:prstGeom>
              <a:noFill/>
              <a:effectLst>
                <a:outerShdw blurRad="50800" dist="50800" dir="5400000" algn="ctr" rotWithShape="0">
                  <a:schemeClr val="accent2">
                    <a:alpha val="20000"/>
                  </a:schemeClr>
                </a:outerShdw>
              </a:effectLst>
            </p:spPr>
            <p:txBody>
              <a:bodyPr wrap="none" rtlCol="0">
                <a:spAutoFit/>
              </a:bodyPr>
              <a:lstStyle/>
              <a:p>
                <a:r>
                  <a:rPr lang="en-US" altLang="zh-CN" sz="3200" b="1" i="1" dirty="0">
                    <a:solidFill>
                      <a:schemeClr val="tx1">
                        <a:lumMod val="75000"/>
                        <a:lumOff val="25000"/>
                      </a:schemeClr>
                    </a:solidFill>
                    <a:latin typeface="+mn-ea"/>
                  </a:rPr>
                  <a:t>02</a:t>
                </a:r>
                <a:endParaRPr lang="zh-CN" altLang="en-US" sz="3200" b="1" i="1" dirty="0">
                  <a:solidFill>
                    <a:schemeClr val="tx1">
                      <a:lumMod val="75000"/>
                      <a:lumOff val="25000"/>
                    </a:schemeClr>
                  </a:solidFill>
                  <a:latin typeface="+mn-ea"/>
                </a:endParaRPr>
              </a:p>
            </p:txBody>
          </p:sp>
        </p:grpSp>
      </p:grpSp>
    </p:spTree>
    <p:custDataLst>
      <p:tags r:id="rId1"/>
    </p:custDataLst>
    <p:extLst>
      <p:ext uri="{BB962C8B-B14F-4D97-AF65-F5344CB8AC3E}">
        <p14:creationId xmlns:p14="http://schemas.microsoft.com/office/powerpoint/2010/main" val="673085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íṩḷiḓe"/>
        <p:cNvGrpSpPr/>
        <p:nvPr/>
      </p:nvGrpSpPr>
      <p:grpSpPr>
        <a:xfrm>
          <a:off x="0" y="0"/>
          <a:ext cx="0" cy="0"/>
          <a:chOff x="0" y="0"/>
          <a:chExt cx="0" cy="0"/>
        </a:xfrm>
      </p:grpSpPr>
      <p:sp>
        <p:nvSpPr>
          <p:cNvPr id="17" name="îś1îḍe">
            <a:extLst>
              <a:ext uri="{FF2B5EF4-FFF2-40B4-BE49-F238E27FC236}">
                <a16:creationId xmlns:a16="http://schemas.microsoft.com/office/drawing/2014/main" id="{38564CCB-839A-14E8-72BC-227B672C3921}"/>
              </a:ext>
            </a:extLst>
          </p:cNvPr>
          <p:cNvSpPr/>
          <p:nvPr/>
        </p:nvSpPr>
        <p:spPr>
          <a:xfrm>
            <a:off x="8273686" y="1215346"/>
            <a:ext cx="3773243" cy="3912131"/>
          </a:xfrm>
          <a:prstGeom prst="roundRect">
            <a:avLst>
              <a:gd name="adj" fmla="val 50000"/>
            </a:avLst>
          </a:prstGeom>
          <a:solidFill>
            <a:schemeClr val="bg1"/>
          </a:solidFill>
          <a:ln w="19050" cap="rnd">
            <a:noFill/>
            <a:prstDash val="solid"/>
            <a:round/>
            <a:headEnd/>
            <a:tailEnd/>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6" name="îš1iḍé"/>
          <p:cNvGrpSpPr/>
          <p:nvPr/>
        </p:nvGrpSpPr>
        <p:grpSpPr>
          <a:xfrm>
            <a:off x="907583" y="1683738"/>
            <a:ext cx="10243187" cy="3162034"/>
            <a:chOff x="907583" y="1683738"/>
            <a:chExt cx="10243187" cy="3162034"/>
          </a:xfrm>
        </p:grpSpPr>
        <p:cxnSp>
          <p:nvCxnSpPr>
            <p:cNvPr id="15" name="išlîḋé">
              <a:extLst>
                <a:ext uri="{FF2B5EF4-FFF2-40B4-BE49-F238E27FC236}">
                  <a16:creationId xmlns:a16="http://schemas.microsoft.com/office/drawing/2014/main" id="{0E4AE5EC-92E5-44B2-9FEA-8DAF1774FE12}"/>
                </a:ext>
              </a:extLst>
            </p:cNvPr>
            <p:cNvCxnSpPr>
              <a:cxnSpLocks/>
            </p:cNvCxnSpPr>
            <p:nvPr/>
          </p:nvCxnSpPr>
          <p:spPr>
            <a:xfrm>
              <a:off x="7184367" y="3171412"/>
              <a:ext cx="1943328"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3" name="îsḷiḋè">
              <a:extLst>
                <a:ext uri="{FF2B5EF4-FFF2-40B4-BE49-F238E27FC236}">
                  <a16:creationId xmlns:a16="http://schemas.microsoft.com/office/drawing/2014/main" id="{E8C3D78D-2C87-45BE-A7C8-E818F7A30A29}"/>
                </a:ext>
              </a:extLst>
            </p:cNvPr>
            <p:cNvCxnSpPr>
              <a:cxnSpLocks/>
            </p:cNvCxnSpPr>
            <p:nvPr/>
          </p:nvCxnSpPr>
          <p:spPr>
            <a:xfrm>
              <a:off x="3064306" y="3171412"/>
              <a:ext cx="1943328"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8" name="íṩliḑê">
              <a:extLst>
                <a:ext uri="{FF2B5EF4-FFF2-40B4-BE49-F238E27FC236}">
                  <a16:creationId xmlns:a16="http://schemas.microsoft.com/office/drawing/2014/main" id="{F8C9E26C-B697-47DD-85E0-92FBC43FD184}"/>
                </a:ext>
              </a:extLst>
            </p:cNvPr>
            <p:cNvSpPr/>
            <p:nvPr/>
          </p:nvSpPr>
          <p:spPr>
            <a:xfrm>
              <a:off x="4792928" y="1926991"/>
              <a:ext cx="2900471" cy="2910250"/>
            </a:xfrm>
            <a:prstGeom prst="roundRect">
              <a:avLst>
                <a:gd name="adj" fmla="val 50000"/>
              </a:avLst>
            </a:prstGeom>
            <a:solidFill>
              <a:schemeClr val="bg1">
                <a:lumMod val="95000"/>
              </a:schemeClr>
            </a:solidFill>
            <a:ln w="19050" cap="rnd">
              <a:noFill/>
              <a:prstDash val="solid"/>
              <a:round/>
              <a:headEnd/>
              <a:tailEnd/>
            </a:ln>
            <a:effectLst>
              <a:outerShdw sx="1000" sy="1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16" name="íṡ1ïďê">
              <a:extLst>
                <a:ext uri="{FF2B5EF4-FFF2-40B4-BE49-F238E27FC236}">
                  <a16:creationId xmlns:a16="http://schemas.microsoft.com/office/drawing/2014/main" id="{471B001E-A0E9-43F9-9336-3DC35EB18751}"/>
                </a:ext>
              </a:extLst>
            </p:cNvPr>
            <p:cNvGrpSpPr/>
            <p:nvPr/>
          </p:nvGrpSpPr>
          <p:grpSpPr>
            <a:xfrm>
              <a:off x="5030295" y="2184192"/>
              <a:ext cx="2553138" cy="2374379"/>
              <a:chOff x="5204918" y="2666036"/>
              <a:chExt cx="2139952" cy="1990123"/>
            </a:xfrm>
          </p:grpSpPr>
          <p:sp>
            <p:nvSpPr>
              <p:cNvPr id="3" name="îśḷiḑe">
                <a:extLst>
                  <a:ext uri="{FF2B5EF4-FFF2-40B4-BE49-F238E27FC236}">
                    <a16:creationId xmlns:a16="http://schemas.microsoft.com/office/drawing/2014/main" id="{C331D103-E6EC-4FB6-AC08-83AB6921A655}"/>
                  </a:ext>
                </a:extLst>
              </p:cNvPr>
              <p:cNvSpPr/>
              <p:nvPr/>
            </p:nvSpPr>
            <p:spPr>
              <a:xfrm>
                <a:off x="5204918" y="2666036"/>
                <a:ext cx="1983434" cy="1990123"/>
              </a:xfrm>
              <a:prstGeom prst="roundRect">
                <a:avLst>
                  <a:gd name="adj" fmla="val 50000"/>
                </a:avLst>
              </a:prstGeom>
              <a:solidFill>
                <a:schemeClr val="bg1"/>
              </a:solidFill>
              <a:ln w="19050" cap="rnd">
                <a:noFill/>
                <a:prstDash val="solid"/>
                <a:round/>
                <a:headEnd/>
                <a:tailEnd/>
              </a:ln>
              <a:effectLst>
                <a:outerShdw blurRad="254000" dist="152400" dir="3900000" algn="ctr" rotWithShape="0">
                  <a:schemeClr val="bg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5" name="îsḻïḍe">
                <a:extLst>
                  <a:ext uri="{FF2B5EF4-FFF2-40B4-BE49-F238E27FC236}">
                    <a16:creationId xmlns:a16="http://schemas.microsoft.com/office/drawing/2014/main" id="{229E954B-8F6F-4E63-97D4-8BF696D7BB02}"/>
                  </a:ext>
                </a:extLst>
              </p:cNvPr>
              <p:cNvSpPr txBox="1"/>
              <p:nvPr/>
            </p:nvSpPr>
            <p:spPr>
              <a:xfrm>
                <a:off x="5665521" y="3451199"/>
                <a:ext cx="1679349" cy="851294"/>
              </a:xfrm>
              <a:prstGeom prst="rect">
                <a:avLst/>
              </a:prstGeom>
              <a:noFill/>
            </p:spPr>
            <p:txBody>
              <a:bodyPr wrap="square" rtlCol="0">
                <a:spAutoFit/>
              </a:bodyPr>
              <a:lstStyle/>
              <a:p>
                <a:r>
                  <a:rPr lang="zh-CN" altLang="en-US" sz="2400" b="1" dirty="0"/>
                  <a:t>深挖方向</a:t>
                </a:r>
                <a:endParaRPr lang="en-US" altLang="zh-CN" sz="2400" b="1" dirty="0"/>
              </a:p>
              <a:p>
                <a:endParaRPr lang="zh-CN" altLang="en-US" sz="3600" b="1" dirty="0"/>
              </a:p>
            </p:txBody>
          </p:sp>
        </p:grpSp>
        <p:sp>
          <p:nvSpPr>
            <p:cNvPr id="20" name="îš1ïḋe">
              <a:extLst>
                <a:ext uri="{FF2B5EF4-FFF2-40B4-BE49-F238E27FC236}">
                  <a16:creationId xmlns:a16="http://schemas.microsoft.com/office/drawing/2014/main" id="{093C7090-523A-49EF-9E66-2A6578185799}"/>
                </a:ext>
              </a:extLst>
            </p:cNvPr>
            <p:cNvSpPr txBox="1"/>
            <p:nvPr/>
          </p:nvSpPr>
          <p:spPr>
            <a:xfrm>
              <a:off x="1925901" y="2915581"/>
              <a:ext cx="1219376" cy="369332"/>
            </a:xfrm>
            <a:prstGeom prst="rect">
              <a:avLst/>
            </a:prstGeom>
            <a:solidFill>
              <a:schemeClr val="bg1"/>
            </a:solidFill>
          </p:spPr>
          <p:txBody>
            <a:bodyPr wrap="square">
              <a:spAutoFit/>
            </a:bodyPr>
            <a:lstStyle/>
            <a:p>
              <a:pPr algn="ctr"/>
              <a:endParaRPr lang="en-US" altLang="zh-CN" sz="1800" b="1"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1" name="îṣľiďè">
              <a:extLst>
                <a:ext uri="{FF2B5EF4-FFF2-40B4-BE49-F238E27FC236}">
                  <a16:creationId xmlns:a16="http://schemas.microsoft.com/office/drawing/2014/main" id="{5445308C-F4E3-48F9-BEFE-13C83ED286EB}"/>
                </a:ext>
              </a:extLst>
            </p:cNvPr>
            <p:cNvSpPr/>
            <p:nvPr/>
          </p:nvSpPr>
          <p:spPr>
            <a:xfrm>
              <a:off x="907583" y="2486637"/>
              <a:ext cx="2609278" cy="2071936"/>
            </a:xfrm>
            <a:prstGeom prst="rect">
              <a:avLst/>
            </a:prstGeom>
            <a:ln>
              <a:noFill/>
            </a:ln>
          </p:spPr>
          <p:txBody>
            <a:bodyPr wrap="square" lIns="91440" tIns="45720" rIns="91440" bIns="45720" anchor="t">
              <a:noAutofit/>
            </a:bodyPr>
            <a:lstStyle/>
            <a:p>
              <a:r>
                <a:rPr lang="zh-CN" altLang="en-US" sz="1600" dirty="0"/>
                <a:t>这篇论文仅仅针对了</a:t>
              </a:r>
              <a:r>
                <a:rPr lang="en-US" altLang="zh-CN" sz="1600" dirty="0"/>
                <a:t>JPEG</a:t>
              </a:r>
              <a:r>
                <a:rPr lang="zh-CN" altLang="en-US" sz="1600" dirty="0"/>
                <a:t>压缩的图像，在鲁棒性检测中也仅仅测试了</a:t>
              </a:r>
              <a:r>
                <a:rPr lang="en-US" altLang="zh-CN" sz="1600" dirty="0"/>
                <a:t>JPEG</a:t>
              </a:r>
              <a:r>
                <a:rPr lang="zh-CN" altLang="en-US" sz="1600" dirty="0"/>
                <a:t>和图像大小的篡改，</a:t>
              </a:r>
              <a:endParaRPr lang="en-US" altLang="zh-CN" sz="1600" dirty="0"/>
            </a:p>
            <a:p>
              <a:r>
                <a:rPr lang="zh-CN" altLang="en-US" sz="1600" dirty="0"/>
                <a:t>但是实际上，可以同时使用包括</a:t>
              </a:r>
              <a:r>
                <a:rPr lang="en-US" altLang="zh-CN" sz="1600" dirty="0"/>
                <a:t>JPEG</a:t>
              </a:r>
              <a:r>
                <a:rPr lang="zh-CN" altLang="en-US" sz="1600" dirty="0"/>
                <a:t>压缩在内的其他方法同时篡改图像，</a:t>
              </a:r>
              <a:endParaRPr lang="en-US" altLang="zh-CN" sz="1600" dirty="0"/>
            </a:p>
            <a:p>
              <a:r>
                <a:rPr lang="zh-CN" altLang="en-US" sz="1600" dirty="0"/>
                <a:t>例如</a:t>
              </a:r>
              <a:r>
                <a:rPr lang="zh-CN" altLang="en-US" sz="1600" dirty="0">
                  <a:solidFill>
                    <a:srgbClr val="FF0000"/>
                  </a:solidFill>
                </a:rPr>
                <a:t>滤波、重采样</a:t>
              </a:r>
              <a:r>
                <a:rPr lang="zh-CN" altLang="en-US" sz="1600" dirty="0"/>
                <a:t>，如果可以继续研究抗</a:t>
              </a:r>
              <a:r>
                <a:rPr lang="en-US" altLang="zh-CN" sz="1600" dirty="0"/>
                <a:t>JPEG</a:t>
              </a:r>
              <a:r>
                <a:rPr lang="zh-CN" altLang="en-US" sz="1600" dirty="0"/>
                <a:t>压缩</a:t>
              </a:r>
              <a:r>
                <a:rPr lang="en-US" altLang="zh-CN" sz="1600" dirty="0"/>
                <a:t>+</a:t>
              </a:r>
              <a:r>
                <a:rPr lang="zh-CN" altLang="en-US" sz="1600" dirty="0"/>
                <a:t>滤波</a:t>
              </a:r>
              <a:r>
                <a:rPr lang="en-US" altLang="zh-CN" sz="1600" dirty="0"/>
                <a:t>+</a:t>
              </a:r>
              <a:r>
                <a:rPr lang="zh-CN" altLang="en-US" sz="1600" dirty="0"/>
                <a:t>重采样也许是一个很好的思路</a:t>
              </a:r>
              <a:endParaRPr lang="en-US" altLang="zh-CN" sz="1600" dirty="0"/>
            </a:p>
            <a:p>
              <a:endParaRPr lang="zh-CN" altLang="en-US" sz="1600" dirty="0"/>
            </a:p>
          </p:txBody>
        </p:sp>
        <p:sp>
          <p:nvSpPr>
            <p:cNvPr id="27" name="iṧḻíḓé">
              <a:extLst>
                <a:ext uri="{FF2B5EF4-FFF2-40B4-BE49-F238E27FC236}">
                  <a16:creationId xmlns:a16="http://schemas.microsoft.com/office/drawing/2014/main" id="{772CD62F-7602-4599-8BB9-CEB30398F37A}"/>
                </a:ext>
              </a:extLst>
            </p:cNvPr>
            <p:cNvSpPr txBox="1"/>
            <p:nvPr/>
          </p:nvSpPr>
          <p:spPr>
            <a:xfrm>
              <a:off x="8884369" y="2986746"/>
              <a:ext cx="1219376" cy="369332"/>
            </a:xfrm>
            <a:prstGeom prst="rect">
              <a:avLst/>
            </a:prstGeom>
            <a:solidFill>
              <a:schemeClr val="bg1"/>
            </a:solidFill>
          </p:spPr>
          <p:txBody>
            <a:bodyPr wrap="square">
              <a:spAutoFit/>
            </a:bodyPr>
            <a:lstStyle/>
            <a:p>
              <a:pPr algn="ctr"/>
              <a:endParaRPr lang="en-US" altLang="zh-CN" sz="1800" b="1"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33" name="íṧļïdê">
              <a:extLst>
                <a:ext uri="{FF2B5EF4-FFF2-40B4-BE49-F238E27FC236}">
                  <a16:creationId xmlns:a16="http://schemas.microsoft.com/office/drawing/2014/main" id="{488E1B84-4A82-4659-B20D-7B6052BA2B29}"/>
                </a:ext>
              </a:extLst>
            </p:cNvPr>
            <p:cNvSpPr/>
            <p:nvPr/>
          </p:nvSpPr>
          <p:spPr>
            <a:xfrm>
              <a:off x="8729312" y="2715460"/>
              <a:ext cx="2421458" cy="2012239"/>
            </a:xfrm>
            <a:prstGeom prst="rect">
              <a:avLst/>
            </a:prstGeom>
            <a:ln>
              <a:noFill/>
            </a:ln>
          </p:spPr>
          <p:txBody>
            <a:bodyPr wrap="square" lIns="91440" tIns="45720" rIns="91440" bIns="45720" anchor="t">
              <a:noAutofit/>
            </a:bodyPr>
            <a:lstStyle/>
            <a:p>
              <a:r>
                <a:rPr lang="zh-CN" altLang="en-US" dirty="0"/>
                <a:t>这篇论文的骨干网可以尝试更先进的网络结构，例如 </a:t>
              </a:r>
              <a:r>
                <a:rPr lang="en-US" altLang="zh-CN" dirty="0">
                  <a:solidFill>
                    <a:srgbClr val="FF0000"/>
                  </a:solidFill>
                </a:rPr>
                <a:t>Transformer </a:t>
              </a:r>
              <a:r>
                <a:rPr lang="zh-CN" altLang="en-US" dirty="0">
                  <a:solidFill>
                    <a:srgbClr val="FF0000"/>
                  </a:solidFill>
                </a:rPr>
                <a:t>或对抗神经网络</a:t>
              </a:r>
              <a:r>
                <a:rPr lang="zh-CN" altLang="en-US" dirty="0"/>
                <a:t>，以更好地捕捉图像特征和 </a:t>
              </a:r>
              <a:r>
                <a:rPr lang="en-US" altLang="zh-CN" dirty="0"/>
                <a:t>JPEG </a:t>
              </a:r>
              <a:r>
                <a:rPr lang="zh-CN" altLang="en-US" dirty="0"/>
                <a:t>压缩之间的关系。</a:t>
              </a:r>
            </a:p>
          </p:txBody>
        </p:sp>
        <p:sp>
          <p:nvSpPr>
            <p:cNvPr id="2" name="i$líḑé">
              <a:extLst>
                <a:ext uri="{FF2B5EF4-FFF2-40B4-BE49-F238E27FC236}">
                  <a16:creationId xmlns:a16="http://schemas.microsoft.com/office/drawing/2014/main" id="{A26FAA91-A864-462D-B1EE-549924487D21}"/>
                </a:ext>
              </a:extLst>
            </p:cNvPr>
            <p:cNvSpPr/>
            <p:nvPr/>
          </p:nvSpPr>
          <p:spPr>
            <a:xfrm>
              <a:off x="7503209" y="3017231"/>
              <a:ext cx="378475" cy="382780"/>
            </a:xfrm>
            <a:prstGeom prst="ellipse">
              <a:avLst/>
            </a:prstGeom>
            <a:solidFill>
              <a:schemeClr val="accent3"/>
            </a:solidFill>
            <a:ln w="1524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4" name="îşľîḓé">
              <a:extLst>
                <a:ext uri="{FF2B5EF4-FFF2-40B4-BE49-F238E27FC236}">
                  <a16:creationId xmlns:a16="http://schemas.microsoft.com/office/drawing/2014/main" id="{ECE092A7-9F5C-4DFE-80D0-E126B0F40688}"/>
                </a:ext>
              </a:extLst>
            </p:cNvPr>
            <p:cNvSpPr/>
            <p:nvPr/>
          </p:nvSpPr>
          <p:spPr>
            <a:xfrm>
              <a:off x="4184779" y="2941638"/>
              <a:ext cx="542579" cy="548750"/>
            </a:xfrm>
            <a:prstGeom prst="ellipse">
              <a:avLst/>
            </a:prstGeom>
            <a:solidFill>
              <a:schemeClr val="accent5"/>
            </a:solidFill>
            <a:ln w="1524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50" name="ïṡļídè">
              <a:extLst>
                <a:ext uri="{FF2B5EF4-FFF2-40B4-BE49-F238E27FC236}">
                  <a16:creationId xmlns:a16="http://schemas.microsoft.com/office/drawing/2014/main" id="{C83E6817-EA9E-4D7C-B45B-C66F1AC1A856}"/>
                </a:ext>
              </a:extLst>
            </p:cNvPr>
            <p:cNvSpPr/>
            <p:nvPr/>
          </p:nvSpPr>
          <p:spPr>
            <a:xfrm>
              <a:off x="6610235" y="4587207"/>
              <a:ext cx="255656" cy="258565"/>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51" name="ïş1íḋê">
              <a:extLst>
                <a:ext uri="{FF2B5EF4-FFF2-40B4-BE49-F238E27FC236}">
                  <a16:creationId xmlns:a16="http://schemas.microsoft.com/office/drawing/2014/main" id="{9EEF5336-624E-4608-87F7-D8A78BC2D997}"/>
                </a:ext>
              </a:extLst>
            </p:cNvPr>
            <p:cNvSpPr/>
            <p:nvPr/>
          </p:nvSpPr>
          <p:spPr>
            <a:xfrm>
              <a:off x="5448575" y="1683738"/>
              <a:ext cx="177531" cy="179551"/>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accent2"/>
                </a:solidFill>
              </a:endParaRPr>
            </a:p>
          </p:txBody>
        </p:sp>
      </p:grpSp>
      <p:sp>
        <p:nvSpPr>
          <p:cNvPr id="11" name="Text16">
            <a:extLst>
              <a:ext uri="{FF2B5EF4-FFF2-40B4-BE49-F238E27FC236}">
                <a16:creationId xmlns:a16="http://schemas.microsoft.com/office/drawing/2014/main" id="{EFBF3E2F-D450-9C65-F0F7-F6F3B2ECF92D}"/>
              </a:ext>
            </a:extLst>
          </p:cNvPr>
          <p:cNvSpPr txBox="1"/>
          <p:nvPr>
            <p:custDataLst>
              <p:tags r:id="rId1"/>
            </p:custDataLst>
          </p:nvPr>
        </p:nvSpPr>
        <p:spPr>
          <a:xfrm>
            <a:off x="345237" y="252228"/>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思考</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19" name="文本框 18">
            <a:extLst>
              <a:ext uri="{FF2B5EF4-FFF2-40B4-BE49-F238E27FC236}">
                <a16:creationId xmlns:a16="http://schemas.microsoft.com/office/drawing/2014/main" id="{DBB54220-1EB6-AF74-E60B-48C0E13C2002}"/>
              </a:ext>
            </a:extLst>
          </p:cNvPr>
          <p:cNvSpPr txBox="1"/>
          <p:nvPr/>
        </p:nvSpPr>
        <p:spPr>
          <a:xfrm>
            <a:off x="1791596" y="1641921"/>
            <a:ext cx="1182238" cy="769441"/>
          </a:xfrm>
          <a:prstGeom prst="rect">
            <a:avLst/>
          </a:prstGeom>
          <a:noFill/>
        </p:spPr>
        <p:txBody>
          <a:bodyPr wrap="square">
            <a:spAutoFit/>
          </a:bodyPr>
          <a:lstStyle/>
          <a:p>
            <a:r>
              <a:rPr lang="en-US" altLang="zh-CN" sz="44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rPr>
              <a:t>01</a:t>
            </a:r>
            <a:endParaRPr lang="zh-CN" altLang="en-US" sz="4400" b="1" i="1" dirty="0">
              <a:gradFill>
                <a:gsLst>
                  <a:gs pos="0">
                    <a:schemeClr val="accent1">
                      <a:lumMod val="60000"/>
                      <a:lumOff val="40000"/>
                    </a:schemeClr>
                  </a:gs>
                  <a:gs pos="60000">
                    <a:schemeClr val="accent1"/>
                  </a:gs>
                </a:gsLst>
                <a:lin ang="2700000" scaled="0"/>
              </a:gradFill>
              <a:effectLst>
                <a:outerShdw blurRad="50800" dist="50800" dir="5400000" algn="ctr" rotWithShape="0">
                  <a:schemeClr val="accent1">
                    <a:alpha val="20000"/>
                  </a:schemeClr>
                </a:outerShdw>
              </a:effectLst>
              <a:latin typeface="+mn-ea"/>
            </a:endParaRPr>
          </a:p>
        </p:txBody>
      </p:sp>
      <p:sp>
        <p:nvSpPr>
          <p:cNvPr id="21" name="Index-2">
            <a:extLst>
              <a:ext uri="{FF2B5EF4-FFF2-40B4-BE49-F238E27FC236}">
                <a16:creationId xmlns:a16="http://schemas.microsoft.com/office/drawing/2014/main" id="{C578D10E-CF78-EBDC-AE8D-DD8BFE8945EF}"/>
              </a:ext>
            </a:extLst>
          </p:cNvPr>
          <p:cNvSpPr txBox="1"/>
          <p:nvPr>
            <p:custDataLst>
              <p:tags r:id="rId2"/>
            </p:custDataLst>
          </p:nvPr>
        </p:nvSpPr>
        <p:spPr>
          <a:xfrm>
            <a:off x="9358303" y="1609153"/>
            <a:ext cx="809837" cy="769441"/>
          </a:xfrm>
          <a:prstGeom prst="rect">
            <a:avLst/>
          </a:prstGeom>
          <a:noFill/>
          <a:effectLst>
            <a:outerShdw blurRad="50800" dist="50800" dir="5400000" algn="ctr" rotWithShape="0">
              <a:schemeClr val="accent2">
                <a:alpha val="20000"/>
              </a:schemeClr>
            </a:outerShdw>
          </a:effectLst>
        </p:spPr>
        <p:txBody>
          <a:bodyPr wrap="none" rtlCol="0">
            <a:spAutoFit/>
          </a:bodyPr>
          <a:lstStyle/>
          <a:p>
            <a:r>
              <a:rPr lang="en-US" altLang="zh-CN" sz="4400" b="1" i="1" dirty="0">
                <a:solidFill>
                  <a:schemeClr val="tx1">
                    <a:lumMod val="75000"/>
                    <a:lumOff val="25000"/>
                  </a:schemeClr>
                </a:solidFill>
                <a:latin typeface="+mn-ea"/>
              </a:rPr>
              <a:t>02</a:t>
            </a:r>
            <a:endParaRPr lang="zh-CN" altLang="en-US" sz="4400" b="1" i="1" dirty="0">
              <a:solidFill>
                <a:schemeClr val="tx1">
                  <a:lumMod val="75000"/>
                  <a:lumOff val="25000"/>
                </a:schemeClr>
              </a:solidFill>
              <a:latin typeface="+mn-ea"/>
            </a:endParaRPr>
          </a:p>
        </p:txBody>
      </p:sp>
    </p:spTree>
    <p:extLst>
      <p:ext uri="{BB962C8B-B14F-4D97-AF65-F5344CB8AC3E}">
        <p14:creationId xmlns:p14="http://schemas.microsoft.com/office/powerpoint/2010/main" val="294347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pic>
        <p:nvPicPr>
          <p:cNvPr id="12" name="shape 11">
            <a:extLst>
              <a:ext uri="{FF2B5EF4-FFF2-40B4-BE49-F238E27FC236}">
                <a16:creationId xmlns:a16="http://schemas.microsoft.com/office/drawing/2014/main" id="{CC93C79D-F2F7-E835-8001-E8675EC493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8" y="0"/>
            <a:ext cx="12192000" cy="6868229"/>
          </a:xfrm>
          <a:prstGeom prst="rect">
            <a:avLst/>
          </a:prstGeom>
        </p:spPr>
      </p:pic>
      <p:sp>
        <p:nvSpPr>
          <p:cNvPr id="13" name="任意多边形: 形状 12">
            <a:extLst>
              <a:ext uri="{FF2B5EF4-FFF2-40B4-BE49-F238E27FC236}">
                <a16:creationId xmlns:a16="http://schemas.microsoft.com/office/drawing/2014/main" id="{E170E034-5436-CAE6-ABF3-F571B0F87C4B}"/>
              </a:ext>
            </a:extLst>
          </p:cNvPr>
          <p:cNvSpPr/>
          <p:nvPr/>
        </p:nvSpPr>
        <p:spPr>
          <a:xfrm rot="20447377" flipH="1">
            <a:off x="4775367" y="2164931"/>
            <a:ext cx="1053817" cy="5005812"/>
          </a:xfrm>
          <a:custGeom>
            <a:avLst/>
            <a:gdLst>
              <a:gd name="connsiteX0" fmla="*/ 718254 w 1053817"/>
              <a:gd name="connsiteY0" fmla="*/ 0 h 5005812"/>
              <a:gd name="connsiteX1" fmla="*/ 1053817 w 1053817"/>
              <a:gd name="connsiteY1" fmla="*/ 0 h 5005812"/>
              <a:gd name="connsiteX2" fmla="*/ 1053817 w 1053817"/>
              <a:gd name="connsiteY2" fmla="*/ 4638620 h 5005812"/>
              <a:gd name="connsiteX3" fmla="*/ 0 w 1053817"/>
              <a:gd name="connsiteY3" fmla="*/ 5005812 h 5005812"/>
              <a:gd name="connsiteX4" fmla="*/ 0 w 1053817"/>
              <a:gd name="connsiteY4" fmla="*/ 4997267 h 5005812"/>
              <a:gd name="connsiteX5" fmla="*/ 279025 w 1053817"/>
              <a:gd name="connsiteY5" fmla="*/ 4900043 h 5005812"/>
              <a:gd name="connsiteX6" fmla="*/ 659778 w 1053817"/>
              <a:gd name="connsiteY6" fmla="*/ 4400724 h 500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817" h="5005812">
                <a:moveTo>
                  <a:pt x="718254" y="0"/>
                </a:moveTo>
                <a:lnTo>
                  <a:pt x="1053817" y="0"/>
                </a:lnTo>
                <a:lnTo>
                  <a:pt x="1053817" y="4638620"/>
                </a:lnTo>
                <a:lnTo>
                  <a:pt x="0" y="5005812"/>
                </a:lnTo>
                <a:lnTo>
                  <a:pt x="0" y="4997267"/>
                </a:lnTo>
                <a:lnTo>
                  <a:pt x="279025" y="4900043"/>
                </a:lnTo>
                <a:cubicBezTo>
                  <a:pt x="503439" y="4821849"/>
                  <a:pt x="656744" y="4620642"/>
                  <a:pt x="659778" y="4400724"/>
                </a:cubicBezTo>
                <a:close/>
              </a:path>
            </a:pathLst>
          </a:custGeom>
          <a:gradFill>
            <a:gsLst>
              <a:gs pos="23000">
                <a:schemeClr val="accent1">
                  <a:alpha val="20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0269BBBA-2BBD-673B-A474-E26AEEB4475F}"/>
              </a:ext>
            </a:extLst>
          </p:cNvPr>
          <p:cNvSpPr/>
          <p:nvPr/>
        </p:nvSpPr>
        <p:spPr>
          <a:xfrm flipH="1">
            <a:off x="3794818" y="762000"/>
            <a:ext cx="8413409" cy="6087931"/>
          </a:xfrm>
          <a:custGeom>
            <a:avLst/>
            <a:gdLst>
              <a:gd name="connsiteX0" fmla="*/ 0 w 7563895"/>
              <a:gd name="connsiteY0" fmla="*/ 0 h 5727184"/>
              <a:gd name="connsiteX1" fmla="*/ 7067152 w 7563895"/>
              <a:gd name="connsiteY1" fmla="*/ 0 h 5727184"/>
              <a:gd name="connsiteX2" fmla="*/ 7538104 w 7563895"/>
              <a:gd name="connsiteY2" fmla="*/ 626945 h 5727184"/>
              <a:gd name="connsiteX3" fmla="*/ 5879933 w 7563895"/>
              <a:gd name="connsiteY3" fmla="*/ 5401467 h 5727184"/>
              <a:gd name="connsiteX4" fmla="*/ 5408981 w 7563895"/>
              <a:gd name="connsiteY4" fmla="*/ 5727184 h 5727184"/>
              <a:gd name="connsiteX5" fmla="*/ 0 w 7563895"/>
              <a:gd name="connsiteY5" fmla="*/ 5727184 h 572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895" h="5727184">
                <a:moveTo>
                  <a:pt x="0" y="0"/>
                </a:moveTo>
                <a:lnTo>
                  <a:pt x="7067152" y="0"/>
                </a:lnTo>
                <a:cubicBezTo>
                  <a:pt x="7405919" y="0"/>
                  <a:pt x="7645084" y="318635"/>
                  <a:pt x="7538104" y="626945"/>
                </a:cubicBezTo>
                <a:lnTo>
                  <a:pt x="5879933" y="5401467"/>
                </a:lnTo>
                <a:cubicBezTo>
                  <a:pt x="5812303" y="5595894"/>
                  <a:pt x="5622632" y="5727184"/>
                  <a:pt x="5408981" y="5727184"/>
                </a:cubicBezTo>
                <a:lnTo>
                  <a:pt x="0" y="5727184"/>
                </a:lnTo>
                <a:close/>
              </a:path>
            </a:pathLst>
          </a:custGeom>
          <a:solidFill>
            <a:schemeClr val="bg1">
              <a:alpha val="85000"/>
            </a:schemeClr>
          </a:solidFill>
          <a:ln w="25741"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235B78A3-62C9-889A-D7BF-2E1532F5A222}"/>
              </a:ext>
            </a:extLst>
          </p:cNvPr>
          <p:cNvSpPr/>
          <p:nvPr/>
        </p:nvSpPr>
        <p:spPr>
          <a:xfrm rot="5400000" flipH="1">
            <a:off x="8545126" y="3205129"/>
            <a:ext cx="2949267" cy="4376932"/>
          </a:xfrm>
          <a:custGeom>
            <a:avLst/>
            <a:gdLst>
              <a:gd name="connsiteX0" fmla="*/ 2949267 w 2949267"/>
              <a:gd name="connsiteY0" fmla="*/ 0 h 4376932"/>
              <a:gd name="connsiteX1" fmla="*/ 2948995 w 2949267"/>
              <a:gd name="connsiteY1" fmla="*/ 5958 h 4376932"/>
              <a:gd name="connsiteX2" fmla="*/ 2908965 w 2949267"/>
              <a:gd name="connsiteY2" fmla="*/ 105533 h 4376932"/>
              <a:gd name="connsiteX3" fmla="*/ 185714 w 2949267"/>
              <a:gd name="connsiteY3" fmla="*/ 4223238 h 4376932"/>
              <a:gd name="connsiteX4" fmla="*/ 67347 w 2949267"/>
              <a:gd name="connsiteY4" fmla="*/ 4337871 h 4376932"/>
              <a:gd name="connsiteX5" fmla="*/ 0 w 2949267"/>
              <a:gd name="connsiteY5" fmla="*/ 4376932 h 4376932"/>
              <a:gd name="connsiteX6" fmla="*/ 0 w 2949267"/>
              <a:gd name="connsiteY6" fmla="*/ 0 h 437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9267" h="4376932">
                <a:moveTo>
                  <a:pt x="2949267" y="0"/>
                </a:moveTo>
                <a:lnTo>
                  <a:pt x="2948995" y="5958"/>
                </a:lnTo>
                <a:cubicBezTo>
                  <a:pt x="2944006" y="38920"/>
                  <a:pt x="2930926" y="72296"/>
                  <a:pt x="2908965" y="105533"/>
                </a:cubicBezTo>
                <a:lnTo>
                  <a:pt x="185714" y="4223238"/>
                </a:lnTo>
                <a:cubicBezTo>
                  <a:pt x="157946" y="4265158"/>
                  <a:pt x="117652" y="4303675"/>
                  <a:pt x="67347" y="4337871"/>
                </a:cubicBezTo>
                <a:lnTo>
                  <a:pt x="0" y="4376932"/>
                </a:lnTo>
                <a:lnTo>
                  <a:pt x="0" y="0"/>
                </a:lnTo>
                <a:close/>
              </a:path>
            </a:pathLst>
          </a:custGeom>
          <a:gradFill>
            <a:gsLst>
              <a:gs pos="38000">
                <a:schemeClr val="accent1"/>
              </a:gs>
              <a:gs pos="100000">
                <a:schemeClr val="accent3"/>
              </a:gs>
            </a:gsLst>
            <a:lin ang="16200000" scaled="1"/>
          </a:gradFill>
          <a:ln w="25741" cap="flat">
            <a:noFill/>
            <a:prstDash val="solid"/>
            <a:miter/>
          </a:ln>
        </p:spPr>
        <p:txBody>
          <a:bodyPr wrap="square" rtlCol="0" anchor="ctr">
            <a:noAutofit/>
          </a:bodyPr>
          <a:lstStyle/>
          <a:p>
            <a:endParaRPr lang="zh-CN" altLang="en-US"/>
          </a:p>
        </p:txBody>
      </p:sp>
      <p:pic>
        <p:nvPicPr>
          <p:cNvPr id="16" name="shape 15">
            <a:extLst>
              <a:ext uri="{FF2B5EF4-FFF2-40B4-BE49-F238E27FC236}">
                <a16:creationId xmlns:a16="http://schemas.microsoft.com/office/drawing/2014/main" id="{B58B46D9-FC18-7DEB-9E49-760F1467CBC2}"/>
              </a:ext>
            </a:extLst>
          </p:cNvPr>
          <p:cNvPicPr>
            <a:picLocks noChangeAspect="1"/>
          </p:cNvPicPr>
          <p:nvPr/>
        </p:nvPicPr>
        <p:blipFill rotWithShape="1">
          <a:blip r:embed="rId9">
            <a:alphaModFix amt="60000"/>
            <a:duotone>
              <a:schemeClr val="accent3">
                <a:shade val="45000"/>
                <a:satMod val="135000"/>
              </a:schemeClr>
              <a:prstClr val="white"/>
            </a:duotone>
            <a:extLst>
              <a:ext uri="{28A0092B-C50C-407E-A947-70E740481C1C}">
                <a14:useLocalDpi xmlns:a14="http://schemas.microsoft.com/office/drawing/2010/main" val="0"/>
              </a:ext>
            </a:extLst>
          </a:blip>
          <a:srcRect l="50000" t="3213"/>
          <a:stretch/>
        </p:blipFill>
        <p:spPr>
          <a:xfrm rot="3394818" flipH="1">
            <a:off x="9400785" y="1938309"/>
            <a:ext cx="685260" cy="6358345"/>
          </a:xfrm>
          <a:custGeom>
            <a:avLst/>
            <a:gdLst>
              <a:gd name="connsiteX0" fmla="*/ 685260 w 685260"/>
              <a:gd name="connsiteY0" fmla="*/ 0 h 6358345"/>
              <a:gd name="connsiteX1" fmla="*/ 685260 w 685260"/>
              <a:gd name="connsiteY1" fmla="*/ 6358345 h 6358345"/>
              <a:gd name="connsiteX2" fmla="*/ 0 w 685260"/>
              <a:gd name="connsiteY2" fmla="*/ 6358345 h 6358345"/>
              <a:gd name="connsiteX3" fmla="*/ 0 w 685260"/>
              <a:gd name="connsiteY3" fmla="*/ 452184 h 6358345"/>
            </a:gdLst>
            <a:ahLst/>
            <a:cxnLst>
              <a:cxn ang="0">
                <a:pos x="connsiteX0" y="connsiteY0"/>
              </a:cxn>
              <a:cxn ang="0">
                <a:pos x="connsiteX1" y="connsiteY1"/>
              </a:cxn>
              <a:cxn ang="0">
                <a:pos x="connsiteX2" y="connsiteY2"/>
              </a:cxn>
              <a:cxn ang="0">
                <a:pos x="connsiteX3" y="connsiteY3"/>
              </a:cxn>
            </a:cxnLst>
            <a:rect l="l" t="t" r="r" b="b"/>
            <a:pathLst>
              <a:path w="685260" h="6358345">
                <a:moveTo>
                  <a:pt x="685260" y="0"/>
                </a:moveTo>
                <a:lnTo>
                  <a:pt x="685260" y="6358345"/>
                </a:lnTo>
                <a:lnTo>
                  <a:pt x="0" y="6358345"/>
                </a:lnTo>
                <a:lnTo>
                  <a:pt x="0" y="452184"/>
                </a:lnTo>
                <a:close/>
              </a:path>
            </a:pathLst>
          </a:custGeom>
        </p:spPr>
      </p:pic>
      <p:sp>
        <p:nvSpPr>
          <p:cNvPr id="19" name="任意多边形: 形状 18">
            <a:extLst>
              <a:ext uri="{FF2B5EF4-FFF2-40B4-BE49-F238E27FC236}">
                <a16:creationId xmlns:a16="http://schemas.microsoft.com/office/drawing/2014/main" id="{EE0450E5-A375-B7E6-346A-8A685B5E1664}"/>
              </a:ext>
            </a:extLst>
          </p:cNvPr>
          <p:cNvSpPr/>
          <p:nvPr/>
        </p:nvSpPr>
        <p:spPr>
          <a:xfrm rot="5400000" flipH="1">
            <a:off x="8761630" y="3421633"/>
            <a:ext cx="2748383" cy="4144811"/>
          </a:xfrm>
          <a:custGeom>
            <a:avLst/>
            <a:gdLst>
              <a:gd name="connsiteX0" fmla="*/ 2748383 w 2748383"/>
              <a:gd name="connsiteY0" fmla="*/ 0 h 4144811"/>
              <a:gd name="connsiteX1" fmla="*/ 33498 w 2748383"/>
              <a:gd name="connsiteY1" fmla="*/ 4105054 h 4144811"/>
              <a:gd name="connsiteX2" fmla="*/ 0 w 2748383"/>
              <a:gd name="connsiteY2" fmla="*/ 4144811 h 4144811"/>
              <a:gd name="connsiteX3" fmla="*/ 1 w 2748383"/>
              <a:gd name="connsiteY3" fmla="*/ 0 h 4144811"/>
            </a:gdLst>
            <a:ahLst/>
            <a:cxnLst>
              <a:cxn ang="0">
                <a:pos x="connsiteX0" y="connsiteY0"/>
              </a:cxn>
              <a:cxn ang="0">
                <a:pos x="connsiteX1" y="connsiteY1"/>
              </a:cxn>
              <a:cxn ang="0">
                <a:pos x="connsiteX2" y="connsiteY2"/>
              </a:cxn>
              <a:cxn ang="0">
                <a:pos x="connsiteX3" y="connsiteY3"/>
              </a:cxn>
            </a:cxnLst>
            <a:rect l="l" t="t" r="r" b="b"/>
            <a:pathLst>
              <a:path w="2748383" h="4144811">
                <a:moveTo>
                  <a:pt x="2748383" y="0"/>
                </a:moveTo>
                <a:lnTo>
                  <a:pt x="33498" y="4105054"/>
                </a:lnTo>
                <a:lnTo>
                  <a:pt x="0" y="4144811"/>
                </a:lnTo>
                <a:lnTo>
                  <a:pt x="1" y="0"/>
                </a:lnTo>
                <a:close/>
              </a:path>
            </a:pathLst>
          </a:custGeom>
          <a:solidFill>
            <a:schemeClr val="accent3">
              <a:alpha val="90000"/>
            </a:schemeClr>
          </a:solidFill>
          <a:ln w="25741" cap="flat">
            <a:noFill/>
            <a:prstDash val="solid"/>
            <a:miter/>
          </a:ln>
        </p:spPr>
        <p:txBody>
          <a:bodyPr wrap="square" rtlCol="0" anchor="ctr">
            <a:noAutofit/>
          </a:bodyPr>
          <a:lstStyle/>
          <a:p>
            <a:endParaRPr lang="zh-CN" altLang="en-US"/>
          </a:p>
        </p:txBody>
      </p:sp>
      <p:sp>
        <p:nvSpPr>
          <p:cNvPr id="22" name="任意多边形: 形状 21">
            <a:extLst>
              <a:ext uri="{FF2B5EF4-FFF2-40B4-BE49-F238E27FC236}">
                <a16:creationId xmlns:a16="http://schemas.microsoft.com/office/drawing/2014/main" id="{E0D7C1D4-DB8B-5A9A-4D11-2815E6F3F1E9}"/>
              </a:ext>
            </a:extLst>
          </p:cNvPr>
          <p:cNvSpPr/>
          <p:nvPr/>
        </p:nvSpPr>
        <p:spPr>
          <a:xfrm rot="19465975" flipH="1">
            <a:off x="-288570" y="5272470"/>
            <a:ext cx="1414595" cy="1919850"/>
          </a:xfrm>
          <a:custGeom>
            <a:avLst/>
            <a:gdLst>
              <a:gd name="connsiteX0" fmla="*/ 521488 w 1414595"/>
              <a:gd name="connsiteY0" fmla="*/ 5720 h 1919850"/>
              <a:gd name="connsiteX1" fmla="*/ 530902 w 1414595"/>
              <a:gd name="connsiteY1" fmla="*/ 0 h 1919850"/>
              <a:gd name="connsiteX2" fmla="*/ 1414595 w 1414595"/>
              <a:gd name="connsiteY2" fmla="*/ 1235829 h 1919850"/>
              <a:gd name="connsiteX3" fmla="*/ 458004 w 1414595"/>
              <a:gd name="connsiteY3" fmla="*/ 1919850 h 1919850"/>
              <a:gd name="connsiteX4" fmla="*/ 430431 w 1414595"/>
              <a:gd name="connsiteY4" fmla="*/ 1899232 h 1919850"/>
              <a:gd name="connsiteX5" fmla="*/ 0 w 1414595"/>
              <a:gd name="connsiteY5" fmla="*/ 986521 h 1919850"/>
              <a:gd name="connsiteX6" fmla="*/ 521488 w 1414595"/>
              <a:gd name="connsiteY6" fmla="*/ 5720 h 19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595" h="1919850">
                <a:moveTo>
                  <a:pt x="521488" y="5720"/>
                </a:moveTo>
                <a:lnTo>
                  <a:pt x="530902" y="0"/>
                </a:lnTo>
                <a:lnTo>
                  <a:pt x="1414595" y="1235829"/>
                </a:lnTo>
                <a:lnTo>
                  <a:pt x="458004" y="1919850"/>
                </a:lnTo>
                <a:lnTo>
                  <a:pt x="430431" y="1899232"/>
                </a:lnTo>
                <a:cubicBezTo>
                  <a:pt x="167556" y="1682288"/>
                  <a:pt x="0" y="1353972"/>
                  <a:pt x="0" y="986521"/>
                </a:cubicBezTo>
                <a:cubicBezTo>
                  <a:pt x="0" y="578242"/>
                  <a:pt x="206860" y="218278"/>
                  <a:pt x="521488" y="5720"/>
                </a:cubicBezTo>
                <a:close/>
              </a:path>
            </a:pathLst>
          </a:custGeom>
          <a:gradFill flip="none" rotWithShape="1">
            <a:gsLst>
              <a:gs pos="0">
                <a:schemeClr val="accent1">
                  <a:alpha val="90000"/>
                </a:schemeClr>
              </a:gs>
              <a:gs pos="100000">
                <a:schemeClr val="accent2">
                  <a:alpha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A3E09AC7-EF3B-35F8-622C-9BECA2732A03}"/>
              </a:ext>
            </a:extLst>
          </p:cNvPr>
          <p:cNvSpPr/>
          <p:nvPr/>
        </p:nvSpPr>
        <p:spPr>
          <a:xfrm rot="20929091" flipH="1">
            <a:off x="12004117" y="4820793"/>
            <a:ext cx="340797" cy="967331"/>
          </a:xfrm>
          <a:custGeom>
            <a:avLst/>
            <a:gdLst>
              <a:gd name="connsiteX0" fmla="*/ 0 w 340797"/>
              <a:gd name="connsiteY0" fmla="*/ 0 h 967331"/>
              <a:gd name="connsiteX1" fmla="*/ 59485 w 340797"/>
              <a:gd name="connsiteY1" fmla="*/ 32287 h 967331"/>
              <a:gd name="connsiteX2" fmla="*/ 340797 w 340797"/>
              <a:gd name="connsiteY2" fmla="*/ 561371 h 967331"/>
              <a:gd name="connsiteX3" fmla="*/ 231828 w 340797"/>
              <a:gd name="connsiteY3" fmla="*/ 918113 h 967331"/>
              <a:gd name="connsiteX4" fmla="*/ 191218 w 340797"/>
              <a:gd name="connsiteY4" fmla="*/ 967331 h 96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797" h="967331">
                <a:moveTo>
                  <a:pt x="0" y="0"/>
                </a:moveTo>
                <a:lnTo>
                  <a:pt x="59485" y="32287"/>
                </a:lnTo>
                <a:cubicBezTo>
                  <a:pt x="229209" y="146950"/>
                  <a:pt x="340797" y="341129"/>
                  <a:pt x="340797" y="561371"/>
                </a:cubicBezTo>
                <a:cubicBezTo>
                  <a:pt x="340797" y="693516"/>
                  <a:pt x="300625" y="816279"/>
                  <a:pt x="231828" y="918113"/>
                </a:cubicBezTo>
                <a:lnTo>
                  <a:pt x="191218" y="967331"/>
                </a:lnTo>
                <a:close/>
              </a:path>
            </a:pathLst>
          </a:custGeom>
          <a:gradFill flip="none" rotWithShape="1">
            <a:gsLst>
              <a:gs pos="0">
                <a:schemeClr val="accent1">
                  <a:alpha val="80000"/>
                </a:schemeClr>
              </a:gs>
              <a:gs pos="100000">
                <a:schemeClr val="accent2">
                  <a:alpha val="5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4" name="shape 23">
            <a:extLst>
              <a:ext uri="{FF2B5EF4-FFF2-40B4-BE49-F238E27FC236}">
                <a16:creationId xmlns:a16="http://schemas.microsoft.com/office/drawing/2014/main" id="{0954FB1A-E0DD-9069-13F9-8BACA7CE47E5}"/>
              </a:ext>
            </a:extLst>
          </p:cNvPr>
          <p:cNvPicPr>
            <a:picLocks noChangeAspect="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58756" t="8756" r="14710" b="71940"/>
          <a:stretch/>
        </p:blipFill>
        <p:spPr>
          <a:xfrm>
            <a:off x="10870118" y="5288451"/>
            <a:ext cx="1819702" cy="1323832"/>
          </a:xfrm>
          <a:prstGeom prst="rect">
            <a:avLst/>
          </a:prstGeom>
          <a:effectLst>
            <a:outerShdw blurRad="50800" dist="38100" dir="2700000" algn="tl" rotWithShape="0">
              <a:prstClr val="black">
                <a:alpha val="10000"/>
              </a:prstClr>
            </a:outerShdw>
          </a:effectLst>
        </p:spPr>
      </p:pic>
      <p:sp>
        <p:nvSpPr>
          <p:cNvPr id="25" name="图形 8">
            <a:extLst>
              <a:ext uri="{FF2B5EF4-FFF2-40B4-BE49-F238E27FC236}">
                <a16:creationId xmlns:a16="http://schemas.microsoft.com/office/drawing/2014/main" id="{6AB38771-4DC8-6834-FBD6-7ACFFB33B49F}"/>
              </a:ext>
            </a:extLst>
          </p:cNvPr>
          <p:cNvSpPr/>
          <p:nvPr/>
        </p:nvSpPr>
        <p:spPr>
          <a:xfrm flipH="1">
            <a:off x="388490" y="418766"/>
            <a:ext cx="1879378" cy="490663"/>
          </a:xfrm>
          <a:custGeom>
            <a:avLst/>
            <a:gdLst>
              <a:gd name="connsiteX0" fmla="*/ 284321 w 2520219"/>
              <a:gd name="connsiteY0" fmla="*/ 0 h 777716"/>
              <a:gd name="connsiteX1" fmla="*/ 2520220 w 2520219"/>
              <a:gd name="connsiteY1" fmla="*/ 0 h 777716"/>
              <a:gd name="connsiteX2" fmla="*/ 2520220 w 2520219"/>
              <a:gd name="connsiteY2" fmla="*/ 0 h 777716"/>
              <a:gd name="connsiteX3" fmla="*/ 2520220 w 2520219"/>
              <a:gd name="connsiteY3" fmla="*/ 493395 h 777716"/>
              <a:gd name="connsiteX4" fmla="*/ 2235899 w 2520219"/>
              <a:gd name="connsiteY4" fmla="*/ 777716 h 777716"/>
              <a:gd name="connsiteX5" fmla="*/ 0 w 2520219"/>
              <a:gd name="connsiteY5" fmla="*/ 777716 h 777716"/>
              <a:gd name="connsiteX6" fmla="*/ 0 w 2520219"/>
              <a:gd name="connsiteY6" fmla="*/ 777716 h 777716"/>
              <a:gd name="connsiteX7" fmla="*/ 0 w 2520219"/>
              <a:gd name="connsiteY7" fmla="*/ 284321 h 777716"/>
              <a:gd name="connsiteX8" fmla="*/ 284321 w 2520219"/>
              <a:gd name="connsiteY8" fmla="*/ 0 h 7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19" h="777716">
                <a:moveTo>
                  <a:pt x="284321" y="0"/>
                </a:moveTo>
                <a:lnTo>
                  <a:pt x="2520220" y="0"/>
                </a:lnTo>
                <a:lnTo>
                  <a:pt x="2520220" y="0"/>
                </a:lnTo>
                <a:lnTo>
                  <a:pt x="2520220" y="493395"/>
                </a:lnTo>
                <a:cubicBezTo>
                  <a:pt x="2520220" y="650421"/>
                  <a:pt x="2392928" y="777716"/>
                  <a:pt x="2235899" y="777716"/>
                </a:cubicBezTo>
                <a:lnTo>
                  <a:pt x="0" y="777716"/>
                </a:lnTo>
                <a:lnTo>
                  <a:pt x="0" y="777716"/>
                </a:lnTo>
                <a:lnTo>
                  <a:pt x="0" y="284321"/>
                </a:lnTo>
                <a:cubicBezTo>
                  <a:pt x="0" y="127295"/>
                  <a:pt x="127295" y="0"/>
                  <a:pt x="284321" y="0"/>
                </a:cubicBezTo>
                <a:close/>
              </a:path>
            </a:pathLst>
          </a:custGeom>
          <a:solidFill>
            <a:schemeClr val="tx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Text1">
            <a:extLst>
              <a:ext uri="{FF2B5EF4-FFF2-40B4-BE49-F238E27FC236}">
                <a16:creationId xmlns:a16="http://schemas.microsoft.com/office/drawing/2014/main" id="{7DA57CA8-14E8-9F0C-D35B-B6DCAD8CBF37}"/>
              </a:ext>
            </a:extLst>
          </p:cNvPr>
          <p:cNvSpPr txBox="1"/>
          <p:nvPr>
            <p:custDataLst>
              <p:tags r:id="rId2"/>
            </p:custDataLst>
          </p:nvPr>
        </p:nvSpPr>
        <p:spPr>
          <a:xfrm>
            <a:off x="4869712" y="1137683"/>
            <a:ext cx="6539923" cy="2286597"/>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a:latin typeface="微软雅黑" panose="020B0503020204020204" charset="-122"/>
                <a:ea typeface="微软雅黑" panose="020B0503020204020204" charset="-122"/>
              </a:rPr>
              <a:t>THANK YOU</a:t>
            </a:r>
            <a:endParaRPr lang="zh-CN" altLang="en-US" sz="7200" b="1" dirty="0">
              <a:latin typeface="微软雅黑" panose="020B0503020204020204" charset="-122"/>
              <a:ea typeface="微软雅黑" panose="020B0503020204020204" charset="-122"/>
            </a:endParaRPr>
          </a:p>
        </p:txBody>
      </p:sp>
      <p:sp>
        <p:nvSpPr>
          <p:cNvPr id="29" name="Text2">
            <a:extLst>
              <a:ext uri="{FF2B5EF4-FFF2-40B4-BE49-F238E27FC236}">
                <a16:creationId xmlns:a16="http://schemas.microsoft.com/office/drawing/2014/main" id="{BF178E0D-24EC-F45C-9FB3-2AADCBB4949F}"/>
              </a:ext>
            </a:extLst>
          </p:cNvPr>
          <p:cNvSpPr txBox="1"/>
          <p:nvPr>
            <p:custDataLst>
              <p:tags r:id="rId3"/>
            </p:custDataLst>
          </p:nvPr>
        </p:nvSpPr>
        <p:spPr>
          <a:xfrm>
            <a:off x="6985591" y="3534615"/>
            <a:ext cx="4424044" cy="651665"/>
          </a:xfrm>
          <a:prstGeom prst="rect">
            <a:avLst/>
          </a:prstGeom>
          <a:noFill/>
        </p:spPr>
        <p:txBody>
          <a:bodyPr wrap="square"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a:solidFill>
                  <a:schemeClr val="bg2"/>
                </a:solidFill>
                <a:latin typeface="隶书" panose="02010509060101010101" pitchFamily="49" charset="-122"/>
                <a:ea typeface="隶书" panose="02010509060101010101" pitchFamily="49" charset="-122"/>
              </a:rPr>
              <a:t>论文阅读分享</a:t>
            </a:r>
            <a:endParaRPr lang="zh-CN" altLang="en-US" sz="1600" dirty="0">
              <a:solidFill>
                <a:schemeClr val="bg2"/>
              </a:solidFill>
              <a:latin typeface="隶书" panose="02010509060101010101" pitchFamily="49" charset="-122"/>
              <a:ea typeface="隶书" panose="02010509060101010101" pitchFamily="49" charset="-122"/>
            </a:endParaRPr>
          </a:p>
        </p:txBody>
      </p:sp>
      <p:sp>
        <p:nvSpPr>
          <p:cNvPr id="30" name="Text3">
            <a:extLst>
              <a:ext uri="{FF2B5EF4-FFF2-40B4-BE49-F238E27FC236}">
                <a16:creationId xmlns:a16="http://schemas.microsoft.com/office/drawing/2014/main" id="{D4C45809-2D92-ED80-EA5D-1B0725C568CA}"/>
              </a:ext>
            </a:extLst>
          </p:cNvPr>
          <p:cNvSpPr txBox="1"/>
          <p:nvPr>
            <p:custDataLst>
              <p:tags r:id="rId4"/>
            </p:custDataLst>
          </p:nvPr>
        </p:nvSpPr>
        <p:spPr>
          <a:xfrm>
            <a:off x="9590567" y="5620003"/>
            <a:ext cx="1945567" cy="443540"/>
          </a:xfrm>
          <a:prstGeom prst="rect">
            <a:avLst/>
          </a:prstGeom>
          <a:noFill/>
        </p:spPr>
        <p:txBody>
          <a:bodyPr wrap="square" lIns="0" tIns="0" rIns="0" bIns="0" rtlCol="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a:latin typeface="楷体" panose="02010609060101010101" pitchFamily="49" charset="-122"/>
                <a:ea typeface="楷体" panose="02010609060101010101" pitchFamily="49" charset="-122"/>
              </a:rPr>
              <a:t>ChatPPT-ChatPPT - </a:t>
            </a:r>
            <a:r>
              <a:rPr lang="zh-CN" altLang="en-US" sz="1600">
                <a:latin typeface="楷体" panose="02010609060101010101" pitchFamily="49" charset="-122"/>
                <a:ea typeface="楷体" panose="02010609060101010101" pitchFamily="49" charset="-122"/>
              </a:rPr>
              <a:t>小行星探险家</a:t>
            </a:r>
            <a:r>
              <a:rPr lang="en-US" altLang="zh-CN" sz="1600">
                <a:latin typeface="楷体" panose="02010609060101010101" pitchFamily="49" charset="-122"/>
                <a:ea typeface="楷体" panose="02010609060101010101" pitchFamily="49" charset="-122"/>
              </a:rPr>
              <a:t>6178</a:t>
            </a:r>
            <a:endParaRPr lang="en-US" altLang="id-ID" sz="1600" dirty="0">
              <a:uFillTx/>
              <a:latin typeface="楷体" panose="02010609060101010101" pitchFamily="49" charset="-122"/>
              <a:ea typeface="楷体" panose="02010609060101010101" pitchFamily="49" charset="-122"/>
            </a:endParaRPr>
          </a:p>
        </p:txBody>
      </p:sp>
      <p:sp>
        <p:nvSpPr>
          <p:cNvPr id="31" name="Text4">
            <a:extLst>
              <a:ext uri="{FF2B5EF4-FFF2-40B4-BE49-F238E27FC236}">
                <a16:creationId xmlns:a16="http://schemas.microsoft.com/office/drawing/2014/main" id="{57F90760-2FA0-ADB9-9328-FBA948C65EEF}"/>
              </a:ext>
            </a:extLst>
          </p:cNvPr>
          <p:cNvSpPr txBox="1"/>
          <p:nvPr>
            <p:custDataLst>
              <p:tags r:id="rId5"/>
            </p:custDataLst>
          </p:nvPr>
        </p:nvSpPr>
        <p:spPr>
          <a:xfrm>
            <a:off x="9280477" y="6129113"/>
            <a:ext cx="2122009" cy="32762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a:effectLst>
                  <a:outerShdw blurRad="76200" dist="38100" dir="2700000" algn="ctr" rotWithShape="0">
                    <a:schemeClr val="accent1">
                      <a:alpha val="0"/>
                    </a:schemeClr>
                  </a:outerShdw>
                </a:effectLst>
                <a:latin typeface="楷体" panose="02010609060101010101" pitchFamily="49" charset="-122"/>
                <a:ea typeface="楷体" panose="02010609060101010101" pitchFamily="49" charset="-122"/>
                <a:sym typeface="+mn-ea"/>
              </a:rPr>
              <a:t>2024/8/9</a:t>
            </a:r>
            <a:endParaRPr lang="en-US" altLang="zh-CN" sz="1600" spc="300" dirty="0">
              <a:effectLst>
                <a:outerShdw blurRad="76200" dist="38100" dir="2700000" algn="ctr" rotWithShape="0">
                  <a:schemeClr val="accent1">
                    <a:alpha val="0"/>
                  </a:schemeClr>
                </a:outerShdw>
              </a:effectLst>
              <a:latin typeface="楷体" panose="02010609060101010101" pitchFamily="49" charset="-122"/>
              <a:ea typeface="楷体" panose="02010609060101010101" pitchFamily="49" charset="-122"/>
              <a:sym typeface="+mn-ea"/>
            </a:endParaRPr>
          </a:p>
        </p:txBody>
      </p:sp>
    </p:spTree>
    <p:custDataLst>
      <p:tags r:id="rId1"/>
    </p:custDataLst>
    <p:extLst>
      <p:ext uri="{BB962C8B-B14F-4D97-AF65-F5344CB8AC3E}">
        <p14:creationId xmlns:p14="http://schemas.microsoft.com/office/powerpoint/2010/main" val="329440005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1769D224-D3F7-48C8-6AF6-91370250BC2E}"/>
              </a:ext>
            </a:extLst>
          </p:cNvPr>
          <p:cNvSpPr/>
          <p:nvPr>
            <p:custDataLst>
              <p:tags r:id="rId2"/>
            </p:custDataLst>
          </p:nvPr>
        </p:nvSpPr>
        <p:spPr>
          <a:xfrm flipH="1">
            <a:off x="1388" y="2"/>
            <a:ext cx="4818805" cy="5231672"/>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3" name="Shape1">
            <a:extLst>
              <a:ext uri="{FF2B5EF4-FFF2-40B4-BE49-F238E27FC236}">
                <a16:creationId xmlns:a16="http://schemas.microsoft.com/office/drawing/2014/main" id="{A1B4E9C2-20C3-68CC-0999-B2EA297BD5B0}"/>
              </a:ext>
            </a:extLst>
          </p:cNvPr>
          <p:cNvSpPr/>
          <p:nvPr>
            <p:custDataLst>
              <p:tags r:id="rId3"/>
            </p:custDataLst>
          </p:nvPr>
        </p:nvSpPr>
        <p:spPr>
          <a:xfrm flipH="1">
            <a:off x="-1992086" y="353415"/>
            <a:ext cx="3682092" cy="3682093"/>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noFill/>
          <a:ln w="539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 name="Text1">
            <a:extLst>
              <a:ext uri="{FF2B5EF4-FFF2-40B4-BE49-F238E27FC236}">
                <a16:creationId xmlns:a16="http://schemas.microsoft.com/office/drawing/2014/main" id="{7D922901-5117-B485-D560-26B05DA32098}"/>
              </a:ext>
            </a:extLst>
          </p:cNvPr>
          <p:cNvSpPr txBox="1"/>
          <p:nvPr>
            <p:custDataLst>
              <p:tags r:id="rId4"/>
            </p:custDataLst>
          </p:nvPr>
        </p:nvSpPr>
        <p:spPr>
          <a:xfrm>
            <a:off x="2050044" y="976008"/>
            <a:ext cx="5540298" cy="585216"/>
          </a:xfrm>
          <a:prstGeom prst="rect">
            <a:avLst/>
          </a:prstGeom>
          <a:noFill/>
        </p:spPr>
        <p:txBody>
          <a:bodyPr wrap="square" rtlCol="0" anchor="b" anchorCtr="0">
            <a:normAutofit fontScale="92500" lnSpcReduction="2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背景介绍</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128EFD6A-44B8-4982-D2F5-7252CF422246}"/>
              </a:ext>
            </a:extLst>
          </p:cNvPr>
          <p:cNvSpPr txBox="1"/>
          <p:nvPr>
            <p:custDataLst>
              <p:tags r:id="rId5"/>
            </p:custDataLst>
          </p:nvPr>
        </p:nvSpPr>
        <p:spPr>
          <a:xfrm>
            <a:off x="9157062" y="1841863"/>
            <a:ext cx="2479848" cy="3304094"/>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400"/>
              </a:spcBef>
              <a:spcAft>
                <a:spcPts val="400"/>
              </a:spcAft>
              <a:buClrTx/>
              <a:buSzTx/>
              <a:buFontTx/>
              <a:buNone/>
              <a:defRPr/>
            </a:pPr>
            <a:r>
              <a:rPr lang="zh-CN" altLang="en-US" sz="2800" dirty="0">
                <a:solidFill>
                  <a:schemeClr val="bg2"/>
                </a:solidFill>
                <a:latin typeface="楷体" panose="02010609060101010101" pitchFamily="49" charset="-122"/>
                <a:ea typeface="楷体" panose="02010609060101010101" pitchFamily="49" charset="-122"/>
                <a:cs typeface="+mn-ea"/>
                <a:sym typeface="思源黑体 CN" panose="020B0500000000000000" pitchFamily="34" charset="-122"/>
              </a:rPr>
              <a:t>把所有论文的</a:t>
            </a:r>
            <a:r>
              <a:rPr lang="zh-CN" altLang="en-US" sz="2800" dirty="0">
                <a:solidFill>
                  <a:srgbClr val="FF0000"/>
                </a:solidFill>
                <a:latin typeface="楷体" panose="02010609060101010101" pitchFamily="49" charset="-122"/>
                <a:ea typeface="楷体" panose="02010609060101010101" pitchFamily="49" charset="-122"/>
                <a:cs typeface="+mn-ea"/>
                <a:sym typeface="思源黑体 CN" panose="020B0500000000000000" pitchFamily="34" charset="-122"/>
              </a:rPr>
              <a:t>影响指数</a:t>
            </a:r>
            <a:r>
              <a:rPr lang="zh-CN" altLang="en-US" sz="2800" dirty="0">
                <a:solidFill>
                  <a:schemeClr val="bg2"/>
                </a:solidFill>
                <a:latin typeface="楷体" panose="02010609060101010101" pitchFamily="49" charset="-122"/>
                <a:ea typeface="楷体" panose="02010609060101010101" pitchFamily="49" charset="-122"/>
                <a:cs typeface="+mn-ea"/>
                <a:sym typeface="思源黑体 CN" panose="020B0500000000000000" pitchFamily="34" charset="-122"/>
              </a:rPr>
              <a:t>排序了，从中找出了第一篇作为</a:t>
            </a:r>
            <a:r>
              <a:rPr lang="en-US" altLang="zh-CN" sz="2800" dirty="0">
                <a:solidFill>
                  <a:schemeClr val="bg2"/>
                </a:solidFill>
                <a:latin typeface="楷体" panose="02010609060101010101" pitchFamily="49" charset="-122"/>
                <a:ea typeface="楷体" panose="02010609060101010101" pitchFamily="49" charset="-122"/>
                <a:cs typeface="+mn-ea"/>
                <a:sym typeface="思源黑体 CN" panose="020B0500000000000000" pitchFamily="34" charset="-122"/>
              </a:rPr>
              <a:t>h</a:t>
            </a:r>
            <a:r>
              <a:rPr lang="zh-CN" altLang="en-US" sz="2800" dirty="0">
                <a:solidFill>
                  <a:schemeClr val="bg2"/>
                </a:solidFill>
                <a:latin typeface="楷体" panose="02010609060101010101" pitchFamily="49" charset="-122"/>
                <a:ea typeface="楷体" panose="02010609060101010101" pitchFamily="49" charset="-122"/>
                <a:cs typeface="+mn-ea"/>
                <a:sym typeface="思源黑体 CN" panose="020B0500000000000000" pitchFamily="34" charset="-122"/>
              </a:rPr>
              <a:t>汇报的对象</a:t>
            </a:r>
            <a:endParaRPr kumimoji="0" lang="zh-CN" altLang="en-US" sz="28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sp>
        <p:nvSpPr>
          <p:cNvPr id="11" name="Shape2">
            <a:extLst>
              <a:ext uri="{FF2B5EF4-FFF2-40B4-BE49-F238E27FC236}">
                <a16:creationId xmlns:a16="http://schemas.microsoft.com/office/drawing/2014/main" id="{593D8B13-F9E9-F076-D3C2-B10DDE2CB2A1}"/>
              </a:ext>
            </a:extLst>
          </p:cNvPr>
          <p:cNvSpPr/>
          <p:nvPr>
            <p:custDataLst>
              <p:tags r:id="rId6"/>
            </p:custDataLst>
          </p:nvPr>
        </p:nvSpPr>
        <p:spPr>
          <a:xfrm>
            <a:off x="230048" y="0"/>
            <a:ext cx="2798210" cy="1554058"/>
          </a:xfrm>
          <a:custGeom>
            <a:avLst/>
            <a:gdLst>
              <a:gd name="connsiteX0" fmla="*/ 23601 w 3682092"/>
              <a:gd name="connsiteY0" fmla="*/ 0 h 1940190"/>
              <a:gd name="connsiteX1" fmla="*/ 3658491 w 3682092"/>
              <a:gd name="connsiteY1" fmla="*/ 0 h 1940190"/>
              <a:gd name="connsiteX2" fmla="*/ 3665289 w 3682092"/>
              <a:gd name="connsiteY2" fmla="*/ 12906 h 1940190"/>
              <a:gd name="connsiteX3" fmla="*/ 3614881 w 3682092"/>
              <a:gd name="connsiteY3" fmla="*/ 261240 h 1940190"/>
              <a:gd name="connsiteX4" fmla="*/ 2003142 w 3682092"/>
              <a:gd name="connsiteY4" fmla="*/ 1872979 h 1940190"/>
              <a:gd name="connsiteX5" fmla="*/ 1678950 w 3682092"/>
              <a:gd name="connsiteY5" fmla="*/ 1872979 h 1940190"/>
              <a:gd name="connsiteX6" fmla="*/ 67211 w 3682092"/>
              <a:gd name="connsiteY6" fmla="*/ 261240 h 1940190"/>
              <a:gd name="connsiteX7" fmla="*/ 16803 w 3682092"/>
              <a:gd name="connsiteY7" fmla="*/ 12906 h 19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2092" h="1940190">
                <a:moveTo>
                  <a:pt x="23601" y="0"/>
                </a:moveTo>
                <a:lnTo>
                  <a:pt x="3658491" y="0"/>
                </a:lnTo>
                <a:lnTo>
                  <a:pt x="3665289" y="12906"/>
                </a:lnTo>
                <a:cubicBezTo>
                  <a:pt x="3698895" y="95684"/>
                  <a:pt x="3682092" y="194029"/>
                  <a:pt x="3614881" y="261240"/>
                </a:cubicBezTo>
                <a:lnTo>
                  <a:pt x="2003142" y="1872979"/>
                </a:lnTo>
                <a:cubicBezTo>
                  <a:pt x="1913528" y="1962594"/>
                  <a:pt x="1768564" y="1962594"/>
                  <a:pt x="1678950" y="1872979"/>
                </a:cubicBezTo>
                <a:lnTo>
                  <a:pt x="67211" y="261240"/>
                </a:lnTo>
                <a:cubicBezTo>
                  <a:pt x="0" y="194029"/>
                  <a:pt x="-16802" y="95684"/>
                  <a:pt x="16803" y="12906"/>
                </a:cubicBezTo>
                <a:close/>
              </a:path>
            </a:pathLst>
          </a:custGeom>
          <a:blipFill dpi="0" rotWithShape="0">
            <a:blip r:embed="rId11"/>
            <a:srcRect/>
            <a:stretch>
              <a:fillRect t="-3375" b="-3375"/>
            </a:stretch>
          </a:blipFill>
          <a:ln w="38975">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Shape5">
            <a:extLst>
              <a:ext uri="{FF2B5EF4-FFF2-40B4-BE49-F238E27FC236}">
                <a16:creationId xmlns:a16="http://schemas.microsoft.com/office/drawing/2014/main" id="{D24EC51D-5435-F8B9-442E-223E48EF7300}"/>
              </a:ext>
            </a:extLst>
          </p:cNvPr>
          <p:cNvSpPr txBox="1"/>
          <p:nvPr>
            <p:custDataLst>
              <p:tags r:id="rId7"/>
            </p:custDataLst>
          </p:nvPr>
        </p:nvSpPr>
        <p:spPr>
          <a:xfrm>
            <a:off x="10725879" y="6103853"/>
            <a:ext cx="1163894" cy="251228"/>
          </a:xfrm>
          <a:prstGeom prst="roundRect">
            <a:avLst>
              <a:gd name="adj" fmla="val 50000"/>
            </a:avLst>
          </a:prstGeom>
          <a:noFill/>
          <a:ln w="12700">
            <a:solidFill>
              <a:schemeClr val="accent1"/>
            </a:solidFill>
          </a:ln>
        </p:spPr>
        <p:txBody>
          <a:bodyPr wrap="square" lIns="91440" tIns="0" rIns="0" bIns="0" rtlCol="0" anchor="ctr">
            <a:noAutofit/>
          </a:bodyPr>
          <a:lstStyle/>
          <a:p>
            <a:pPr algn="ctr"/>
            <a:r>
              <a:rPr lang="en-US" sz="900" dirty="0">
                <a:latin typeface="微软雅黑" panose="020B0503020204020204" pitchFamily="34" charset="-122"/>
                <a:ea typeface="微软雅黑" panose="020B0503020204020204" pitchFamily="34" charset="-122"/>
                <a:sym typeface="思源黑体 CN" panose="020B0500000000000000" pitchFamily="34" charset="-122"/>
              </a:rPr>
              <a:t>Read more &gt;&gt;</a:t>
            </a:r>
          </a:p>
        </p:txBody>
      </p:sp>
      <p:pic>
        <p:nvPicPr>
          <p:cNvPr id="4" name="Shape6">
            <a:extLst>
              <a:ext uri="{FF2B5EF4-FFF2-40B4-BE49-F238E27FC236}">
                <a16:creationId xmlns:a16="http://schemas.microsoft.com/office/drawing/2014/main" id="{326887D6-B158-5FEF-E375-B3B7030CFBD1}"/>
              </a:ext>
            </a:extLst>
          </p:cNvPr>
          <p:cNvPicPr>
            <a:picLocks/>
          </p:cNvPicPr>
          <p:nvPr>
            <p:custDataLst>
              <p:tags r:id="rId8"/>
            </p:custDataLst>
          </p:nvPr>
        </p:nvPicPr>
        <p:blipFill>
          <a:blip r:embed="rId12">
            <a:extLst>
              <a:ext uri="{96DAC541-7B7A-43D3-8B79-37D633B846F1}">
                <asvg:svgBlip xmlns:asvg="http://schemas.microsoft.com/office/drawing/2016/SVG/main" r:embed="rId13"/>
              </a:ext>
            </a:extLst>
          </a:blip>
          <a:stretch>
            <a:fillRect/>
          </a:stretch>
        </p:blipFill>
        <p:spPr>
          <a:xfrm>
            <a:off x="4393599" y="191813"/>
            <a:ext cx="585216" cy="585216"/>
          </a:xfrm>
          <a:prstGeom prst="rect">
            <a:avLst/>
          </a:prstGeom>
        </p:spPr>
      </p:pic>
      <p:pic>
        <p:nvPicPr>
          <p:cNvPr id="5" name="图片 4">
            <a:extLst>
              <a:ext uri="{FF2B5EF4-FFF2-40B4-BE49-F238E27FC236}">
                <a16:creationId xmlns:a16="http://schemas.microsoft.com/office/drawing/2014/main" id="{45D4CD02-F6B9-06C4-E6AF-F322D410841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602" y="1686115"/>
            <a:ext cx="8580363" cy="4480982"/>
          </a:xfrm>
          <a:prstGeom prst="rect">
            <a:avLst/>
          </a:prstGeom>
        </p:spPr>
      </p:pic>
      <p:sp>
        <p:nvSpPr>
          <p:cNvPr id="8" name="文本框 7">
            <a:extLst>
              <a:ext uri="{FF2B5EF4-FFF2-40B4-BE49-F238E27FC236}">
                <a16:creationId xmlns:a16="http://schemas.microsoft.com/office/drawing/2014/main" id="{DD45AA86-E411-C861-29AD-7CFE03E020D8}"/>
              </a:ext>
            </a:extLst>
          </p:cNvPr>
          <p:cNvSpPr txBox="1"/>
          <p:nvPr/>
        </p:nvSpPr>
        <p:spPr>
          <a:xfrm>
            <a:off x="4336869" y="791783"/>
            <a:ext cx="4134465" cy="769441"/>
          </a:xfrm>
          <a:prstGeom prst="rect">
            <a:avLst/>
          </a:prstGeom>
          <a:noFill/>
        </p:spPr>
        <p:txBody>
          <a:bodyPr wrap="none" rtlCol="0">
            <a:spAutoFit/>
          </a:bodyPr>
          <a:lstStyle/>
          <a:p>
            <a:r>
              <a:rPr lang="zh-CN" altLang="en-US" sz="4400" dirty="0"/>
              <a:t>为什么是这篇？</a:t>
            </a:r>
          </a:p>
        </p:txBody>
      </p:sp>
    </p:spTree>
    <p:custDataLst>
      <p:tags r:id="rId1"/>
    </p:custDataLst>
    <p:extLst>
      <p:ext uri="{BB962C8B-B14F-4D97-AF65-F5344CB8AC3E}">
        <p14:creationId xmlns:p14="http://schemas.microsoft.com/office/powerpoint/2010/main" val="357394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1769D224-D3F7-48C8-6AF6-91370250BC2E}"/>
              </a:ext>
            </a:extLst>
          </p:cNvPr>
          <p:cNvSpPr/>
          <p:nvPr>
            <p:custDataLst>
              <p:tags r:id="rId2"/>
            </p:custDataLst>
          </p:nvPr>
        </p:nvSpPr>
        <p:spPr>
          <a:xfrm flipH="1">
            <a:off x="1388" y="2"/>
            <a:ext cx="4818805" cy="5231672"/>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3" name="Shape1">
            <a:extLst>
              <a:ext uri="{FF2B5EF4-FFF2-40B4-BE49-F238E27FC236}">
                <a16:creationId xmlns:a16="http://schemas.microsoft.com/office/drawing/2014/main" id="{A1B4E9C2-20C3-68CC-0999-B2EA297BD5B0}"/>
              </a:ext>
            </a:extLst>
          </p:cNvPr>
          <p:cNvSpPr/>
          <p:nvPr>
            <p:custDataLst>
              <p:tags r:id="rId3"/>
            </p:custDataLst>
          </p:nvPr>
        </p:nvSpPr>
        <p:spPr>
          <a:xfrm flipH="1">
            <a:off x="-1992086" y="353415"/>
            <a:ext cx="3682092" cy="3682093"/>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noFill/>
          <a:ln w="539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 name="Text1">
            <a:extLst>
              <a:ext uri="{FF2B5EF4-FFF2-40B4-BE49-F238E27FC236}">
                <a16:creationId xmlns:a16="http://schemas.microsoft.com/office/drawing/2014/main" id="{7D922901-5117-B485-D560-26B05DA32098}"/>
              </a:ext>
            </a:extLst>
          </p:cNvPr>
          <p:cNvSpPr txBox="1"/>
          <p:nvPr>
            <p:custDataLst>
              <p:tags r:id="rId4"/>
            </p:custDataLst>
          </p:nvPr>
        </p:nvSpPr>
        <p:spPr>
          <a:xfrm>
            <a:off x="2050044" y="976008"/>
            <a:ext cx="5540298" cy="585216"/>
          </a:xfrm>
          <a:prstGeom prst="rect">
            <a:avLst/>
          </a:prstGeom>
          <a:noFill/>
        </p:spPr>
        <p:txBody>
          <a:bodyPr wrap="square" rtlCol="0" anchor="b" anchorCtr="0">
            <a:normAutofit fontScale="92500" lnSpcReduction="2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背景介绍</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128EFD6A-44B8-4982-D2F5-7252CF422246}"/>
              </a:ext>
            </a:extLst>
          </p:cNvPr>
          <p:cNvSpPr txBox="1"/>
          <p:nvPr>
            <p:custDataLst>
              <p:tags r:id="rId5"/>
            </p:custDataLst>
          </p:nvPr>
        </p:nvSpPr>
        <p:spPr>
          <a:xfrm>
            <a:off x="9157062" y="1841863"/>
            <a:ext cx="2479848" cy="3304094"/>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400"/>
              </a:spcBef>
              <a:spcAft>
                <a:spcPts val="400"/>
              </a:spcAft>
              <a:buClrTx/>
              <a:buSzTx/>
              <a:buFontTx/>
              <a:buNone/>
              <a:defRPr/>
            </a:pPr>
            <a:endParaRPr kumimoji="0" lang="zh-CN" altLang="en-US" sz="28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sp>
        <p:nvSpPr>
          <p:cNvPr id="11" name="Shape2">
            <a:extLst>
              <a:ext uri="{FF2B5EF4-FFF2-40B4-BE49-F238E27FC236}">
                <a16:creationId xmlns:a16="http://schemas.microsoft.com/office/drawing/2014/main" id="{593D8B13-F9E9-F076-D3C2-B10DDE2CB2A1}"/>
              </a:ext>
            </a:extLst>
          </p:cNvPr>
          <p:cNvSpPr/>
          <p:nvPr>
            <p:custDataLst>
              <p:tags r:id="rId6"/>
            </p:custDataLst>
          </p:nvPr>
        </p:nvSpPr>
        <p:spPr>
          <a:xfrm>
            <a:off x="230048" y="0"/>
            <a:ext cx="2798210" cy="1554058"/>
          </a:xfrm>
          <a:custGeom>
            <a:avLst/>
            <a:gdLst>
              <a:gd name="connsiteX0" fmla="*/ 23601 w 3682092"/>
              <a:gd name="connsiteY0" fmla="*/ 0 h 1940190"/>
              <a:gd name="connsiteX1" fmla="*/ 3658491 w 3682092"/>
              <a:gd name="connsiteY1" fmla="*/ 0 h 1940190"/>
              <a:gd name="connsiteX2" fmla="*/ 3665289 w 3682092"/>
              <a:gd name="connsiteY2" fmla="*/ 12906 h 1940190"/>
              <a:gd name="connsiteX3" fmla="*/ 3614881 w 3682092"/>
              <a:gd name="connsiteY3" fmla="*/ 261240 h 1940190"/>
              <a:gd name="connsiteX4" fmla="*/ 2003142 w 3682092"/>
              <a:gd name="connsiteY4" fmla="*/ 1872979 h 1940190"/>
              <a:gd name="connsiteX5" fmla="*/ 1678950 w 3682092"/>
              <a:gd name="connsiteY5" fmla="*/ 1872979 h 1940190"/>
              <a:gd name="connsiteX6" fmla="*/ 67211 w 3682092"/>
              <a:gd name="connsiteY6" fmla="*/ 261240 h 1940190"/>
              <a:gd name="connsiteX7" fmla="*/ 16803 w 3682092"/>
              <a:gd name="connsiteY7" fmla="*/ 12906 h 19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2092" h="1940190">
                <a:moveTo>
                  <a:pt x="23601" y="0"/>
                </a:moveTo>
                <a:lnTo>
                  <a:pt x="3658491" y="0"/>
                </a:lnTo>
                <a:lnTo>
                  <a:pt x="3665289" y="12906"/>
                </a:lnTo>
                <a:cubicBezTo>
                  <a:pt x="3698895" y="95684"/>
                  <a:pt x="3682092" y="194029"/>
                  <a:pt x="3614881" y="261240"/>
                </a:cubicBezTo>
                <a:lnTo>
                  <a:pt x="2003142" y="1872979"/>
                </a:lnTo>
                <a:cubicBezTo>
                  <a:pt x="1913528" y="1962594"/>
                  <a:pt x="1768564" y="1962594"/>
                  <a:pt x="1678950" y="1872979"/>
                </a:cubicBezTo>
                <a:lnTo>
                  <a:pt x="67211" y="261240"/>
                </a:lnTo>
                <a:cubicBezTo>
                  <a:pt x="0" y="194029"/>
                  <a:pt x="-16802" y="95684"/>
                  <a:pt x="16803" y="12906"/>
                </a:cubicBezTo>
                <a:close/>
              </a:path>
            </a:pathLst>
          </a:custGeom>
          <a:blipFill dpi="0" rotWithShape="0">
            <a:blip r:embed="rId11"/>
            <a:srcRect/>
            <a:stretch>
              <a:fillRect t="-3375" b="-3375"/>
            </a:stretch>
          </a:blipFill>
          <a:ln w="38975">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Shape5">
            <a:extLst>
              <a:ext uri="{FF2B5EF4-FFF2-40B4-BE49-F238E27FC236}">
                <a16:creationId xmlns:a16="http://schemas.microsoft.com/office/drawing/2014/main" id="{D24EC51D-5435-F8B9-442E-223E48EF7300}"/>
              </a:ext>
            </a:extLst>
          </p:cNvPr>
          <p:cNvSpPr txBox="1"/>
          <p:nvPr>
            <p:custDataLst>
              <p:tags r:id="rId7"/>
            </p:custDataLst>
          </p:nvPr>
        </p:nvSpPr>
        <p:spPr>
          <a:xfrm>
            <a:off x="10725879" y="6103853"/>
            <a:ext cx="1163894" cy="251228"/>
          </a:xfrm>
          <a:prstGeom prst="roundRect">
            <a:avLst>
              <a:gd name="adj" fmla="val 50000"/>
            </a:avLst>
          </a:prstGeom>
          <a:noFill/>
          <a:ln w="12700">
            <a:solidFill>
              <a:schemeClr val="accent1"/>
            </a:solidFill>
          </a:ln>
        </p:spPr>
        <p:txBody>
          <a:bodyPr wrap="square" lIns="91440" tIns="0" rIns="0" bIns="0" rtlCol="0" anchor="ctr">
            <a:noAutofit/>
          </a:bodyPr>
          <a:lstStyle/>
          <a:p>
            <a:pPr algn="ctr"/>
            <a:r>
              <a:rPr lang="en-US" sz="900" dirty="0">
                <a:latin typeface="微软雅黑" panose="020B0503020204020204" pitchFamily="34" charset="-122"/>
                <a:ea typeface="微软雅黑" panose="020B0503020204020204" pitchFamily="34" charset="-122"/>
                <a:sym typeface="思源黑体 CN" panose="020B0500000000000000" pitchFamily="34" charset="-122"/>
              </a:rPr>
              <a:t>Read more &gt;&gt;</a:t>
            </a:r>
          </a:p>
        </p:txBody>
      </p:sp>
      <p:pic>
        <p:nvPicPr>
          <p:cNvPr id="4" name="Shape6">
            <a:extLst>
              <a:ext uri="{FF2B5EF4-FFF2-40B4-BE49-F238E27FC236}">
                <a16:creationId xmlns:a16="http://schemas.microsoft.com/office/drawing/2014/main" id="{326887D6-B158-5FEF-E375-B3B7030CFBD1}"/>
              </a:ext>
            </a:extLst>
          </p:cNvPr>
          <p:cNvPicPr>
            <a:picLocks/>
          </p:cNvPicPr>
          <p:nvPr>
            <p:custDataLst>
              <p:tags r:id="rId8"/>
            </p:custDataLst>
          </p:nvPr>
        </p:nvPicPr>
        <p:blipFill>
          <a:blip r:embed="rId12">
            <a:extLst>
              <a:ext uri="{96DAC541-7B7A-43D3-8B79-37D633B846F1}">
                <asvg:svgBlip xmlns:asvg="http://schemas.microsoft.com/office/drawing/2016/SVG/main" r:embed="rId13"/>
              </a:ext>
            </a:extLst>
          </a:blip>
          <a:stretch>
            <a:fillRect/>
          </a:stretch>
        </p:blipFill>
        <p:spPr>
          <a:xfrm>
            <a:off x="4393599" y="191813"/>
            <a:ext cx="585216" cy="585216"/>
          </a:xfrm>
          <a:prstGeom prst="rect">
            <a:avLst/>
          </a:prstGeom>
        </p:spPr>
      </p:pic>
      <p:sp>
        <p:nvSpPr>
          <p:cNvPr id="8" name="文本框 7">
            <a:extLst>
              <a:ext uri="{FF2B5EF4-FFF2-40B4-BE49-F238E27FC236}">
                <a16:creationId xmlns:a16="http://schemas.microsoft.com/office/drawing/2014/main" id="{DD45AA86-E411-C861-29AD-7CFE03E020D8}"/>
              </a:ext>
            </a:extLst>
          </p:cNvPr>
          <p:cNvSpPr txBox="1"/>
          <p:nvPr/>
        </p:nvSpPr>
        <p:spPr>
          <a:xfrm>
            <a:off x="4336869" y="791783"/>
            <a:ext cx="4134465" cy="769441"/>
          </a:xfrm>
          <a:prstGeom prst="rect">
            <a:avLst/>
          </a:prstGeom>
          <a:noFill/>
        </p:spPr>
        <p:txBody>
          <a:bodyPr wrap="none" rtlCol="0">
            <a:spAutoFit/>
          </a:bodyPr>
          <a:lstStyle/>
          <a:p>
            <a:r>
              <a:rPr lang="zh-CN" altLang="en-US" sz="4400" dirty="0"/>
              <a:t>为什么是这篇？</a:t>
            </a:r>
          </a:p>
        </p:txBody>
      </p:sp>
      <p:sp>
        <p:nvSpPr>
          <p:cNvPr id="12" name="文本框 11">
            <a:extLst>
              <a:ext uri="{FF2B5EF4-FFF2-40B4-BE49-F238E27FC236}">
                <a16:creationId xmlns:a16="http://schemas.microsoft.com/office/drawing/2014/main" id="{D5D207DB-330A-300C-1FC1-5D146426A36A}"/>
              </a:ext>
            </a:extLst>
          </p:cNvPr>
          <p:cNvSpPr txBox="1"/>
          <p:nvPr/>
        </p:nvSpPr>
        <p:spPr>
          <a:xfrm>
            <a:off x="2275635" y="1872020"/>
            <a:ext cx="8632636" cy="646331"/>
          </a:xfrm>
          <a:prstGeom prst="rect">
            <a:avLst/>
          </a:prstGeom>
          <a:noFill/>
        </p:spPr>
        <p:txBody>
          <a:bodyPr wrap="square">
            <a:spAutoFit/>
          </a:bodyPr>
          <a:lstStyle/>
          <a:p>
            <a:r>
              <a:rPr lang="zh-CN" altLang="en-US" dirty="0">
                <a:solidFill>
                  <a:srgbClr val="FF0000"/>
                </a:solidFill>
              </a:rPr>
              <a:t>Yuan Rao</a:t>
            </a:r>
            <a:r>
              <a:rPr lang="zh-CN" altLang="en-US" dirty="0"/>
              <a:t>, Jiangqun Ni, Member, IEEE, Weizhe Zhang, Senior Member, IEEE, and </a:t>
            </a:r>
            <a:endParaRPr lang="en-US" altLang="zh-CN" dirty="0"/>
          </a:p>
          <a:p>
            <a:r>
              <a:rPr lang="zh-CN" altLang="en-US" dirty="0">
                <a:solidFill>
                  <a:srgbClr val="FF0000"/>
                </a:solidFill>
              </a:rPr>
              <a:t>Jiwu Huang</a:t>
            </a:r>
            <a:r>
              <a:rPr lang="zh-CN" altLang="en-US" dirty="0"/>
              <a:t> Fellow, IEEE,  </a:t>
            </a:r>
          </a:p>
        </p:txBody>
      </p:sp>
      <p:pic>
        <p:nvPicPr>
          <p:cNvPr id="15" name="图片 14">
            <a:extLst>
              <a:ext uri="{FF2B5EF4-FFF2-40B4-BE49-F238E27FC236}">
                <a16:creationId xmlns:a16="http://schemas.microsoft.com/office/drawing/2014/main" id="{9643F714-ABD6-B3E3-EAED-DDD0559217DF}"/>
              </a:ext>
            </a:extLst>
          </p:cNvPr>
          <p:cNvPicPr>
            <a:picLocks noChangeAspect="1"/>
          </p:cNvPicPr>
          <p:nvPr/>
        </p:nvPicPr>
        <p:blipFill>
          <a:blip r:embed="rId14"/>
          <a:srcRect l="8405" r="8405"/>
          <a:stretch>
            <a:fillRect/>
          </a:stretch>
        </p:blipFill>
        <p:spPr>
          <a:xfrm>
            <a:off x="6105675" y="2919455"/>
            <a:ext cx="5940212" cy="3794851"/>
          </a:xfrm>
          <a:prstGeom prst="rect">
            <a:avLst/>
          </a:prstGeom>
        </p:spPr>
      </p:pic>
      <p:pic>
        <p:nvPicPr>
          <p:cNvPr id="17" name="图片 16">
            <a:extLst>
              <a:ext uri="{FF2B5EF4-FFF2-40B4-BE49-F238E27FC236}">
                <a16:creationId xmlns:a16="http://schemas.microsoft.com/office/drawing/2014/main" id="{6E02B7E8-9CF6-C38C-5D35-8C99D14D6966}"/>
              </a:ext>
            </a:extLst>
          </p:cNvPr>
          <p:cNvPicPr>
            <a:picLocks noChangeAspect="1"/>
          </p:cNvPicPr>
          <p:nvPr/>
        </p:nvPicPr>
        <p:blipFill>
          <a:blip r:embed="rId15"/>
          <a:stretch>
            <a:fillRect/>
          </a:stretch>
        </p:blipFill>
        <p:spPr>
          <a:xfrm>
            <a:off x="36865" y="2871427"/>
            <a:ext cx="5940212" cy="3794760"/>
          </a:xfrm>
          <a:prstGeom prst="rect">
            <a:avLst/>
          </a:prstGeom>
        </p:spPr>
      </p:pic>
      <p:sp>
        <p:nvSpPr>
          <p:cNvPr id="20" name="文本框 19">
            <a:extLst>
              <a:ext uri="{FF2B5EF4-FFF2-40B4-BE49-F238E27FC236}">
                <a16:creationId xmlns:a16="http://schemas.microsoft.com/office/drawing/2014/main" id="{7DD12323-C01C-EA93-538D-74B9E8AB9754}"/>
              </a:ext>
            </a:extLst>
          </p:cNvPr>
          <p:cNvSpPr txBox="1"/>
          <p:nvPr/>
        </p:nvSpPr>
        <p:spPr>
          <a:xfrm>
            <a:off x="2175444" y="2931248"/>
            <a:ext cx="3454712" cy="923330"/>
          </a:xfrm>
          <a:prstGeom prst="rect">
            <a:avLst/>
          </a:prstGeom>
          <a:noFill/>
        </p:spPr>
        <p:txBody>
          <a:bodyPr wrap="square" rtlCol="0">
            <a:spAutoFit/>
          </a:bodyPr>
          <a:lstStyle/>
          <a:p>
            <a:r>
              <a:rPr lang="zh-CN" altLang="en-US" b="1" dirty="0"/>
              <a:t>第一作者</a:t>
            </a:r>
            <a:r>
              <a:rPr lang="zh-CN" altLang="en-US" dirty="0"/>
              <a:t>：通常是对研究贡献最大的人，往往是项目的主要执行者或学生（如博士生）。</a:t>
            </a:r>
          </a:p>
        </p:txBody>
      </p:sp>
      <p:sp>
        <p:nvSpPr>
          <p:cNvPr id="23" name="文本框 22">
            <a:extLst>
              <a:ext uri="{FF2B5EF4-FFF2-40B4-BE49-F238E27FC236}">
                <a16:creationId xmlns:a16="http://schemas.microsoft.com/office/drawing/2014/main" id="{179C1990-4830-3031-68F5-A5C8A7A9E1FA}"/>
              </a:ext>
            </a:extLst>
          </p:cNvPr>
          <p:cNvSpPr txBox="1"/>
          <p:nvPr/>
        </p:nvSpPr>
        <p:spPr>
          <a:xfrm>
            <a:off x="9111870" y="2881346"/>
            <a:ext cx="2879657" cy="1477328"/>
          </a:xfrm>
          <a:prstGeom prst="rect">
            <a:avLst/>
          </a:prstGeom>
          <a:noFill/>
        </p:spPr>
        <p:txBody>
          <a:bodyPr wrap="square" rtlCol="0">
            <a:spAutoFit/>
          </a:bodyPr>
          <a:lstStyle/>
          <a:p>
            <a:r>
              <a:rPr lang="zh-CN" altLang="en-US" b="1" dirty="0"/>
              <a:t>最后作者</a:t>
            </a:r>
            <a:r>
              <a:rPr lang="zh-CN" altLang="en-US" dirty="0"/>
              <a:t>：通常是研究的资深领导者，如教授、实验室负责人或导师，通常对研究方向的指导和资金支持负责。</a:t>
            </a:r>
          </a:p>
        </p:txBody>
      </p:sp>
    </p:spTree>
    <p:custDataLst>
      <p:tags r:id="rId1"/>
    </p:custDataLst>
    <p:extLst>
      <p:ext uri="{BB962C8B-B14F-4D97-AF65-F5344CB8AC3E}">
        <p14:creationId xmlns:p14="http://schemas.microsoft.com/office/powerpoint/2010/main" val="161094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1769D224-D3F7-48C8-6AF6-91370250BC2E}"/>
              </a:ext>
            </a:extLst>
          </p:cNvPr>
          <p:cNvSpPr/>
          <p:nvPr>
            <p:custDataLst>
              <p:tags r:id="rId2"/>
            </p:custDataLst>
          </p:nvPr>
        </p:nvSpPr>
        <p:spPr>
          <a:xfrm flipH="1">
            <a:off x="1388" y="2"/>
            <a:ext cx="4818805" cy="5231672"/>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3" name="Shape1">
            <a:extLst>
              <a:ext uri="{FF2B5EF4-FFF2-40B4-BE49-F238E27FC236}">
                <a16:creationId xmlns:a16="http://schemas.microsoft.com/office/drawing/2014/main" id="{A1B4E9C2-20C3-68CC-0999-B2EA297BD5B0}"/>
              </a:ext>
            </a:extLst>
          </p:cNvPr>
          <p:cNvSpPr/>
          <p:nvPr>
            <p:custDataLst>
              <p:tags r:id="rId3"/>
            </p:custDataLst>
          </p:nvPr>
        </p:nvSpPr>
        <p:spPr>
          <a:xfrm flipH="1">
            <a:off x="-1992086" y="353415"/>
            <a:ext cx="3682092" cy="3682093"/>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noFill/>
          <a:ln w="539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 name="Text1">
            <a:extLst>
              <a:ext uri="{FF2B5EF4-FFF2-40B4-BE49-F238E27FC236}">
                <a16:creationId xmlns:a16="http://schemas.microsoft.com/office/drawing/2014/main" id="{7D922901-5117-B485-D560-26B05DA32098}"/>
              </a:ext>
            </a:extLst>
          </p:cNvPr>
          <p:cNvSpPr txBox="1"/>
          <p:nvPr>
            <p:custDataLst>
              <p:tags r:id="rId4"/>
            </p:custDataLst>
          </p:nvPr>
        </p:nvSpPr>
        <p:spPr>
          <a:xfrm>
            <a:off x="2050044" y="976008"/>
            <a:ext cx="5540298" cy="585216"/>
          </a:xfrm>
          <a:prstGeom prst="rect">
            <a:avLst/>
          </a:prstGeom>
          <a:noFill/>
        </p:spPr>
        <p:txBody>
          <a:bodyPr wrap="square" rtlCol="0" anchor="b" anchorCtr="0">
            <a:normAutofit fontScale="92500" lnSpcReduction="20000"/>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背景介绍</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7" name="Text2">
            <a:extLst>
              <a:ext uri="{FF2B5EF4-FFF2-40B4-BE49-F238E27FC236}">
                <a16:creationId xmlns:a16="http://schemas.microsoft.com/office/drawing/2014/main" id="{128EFD6A-44B8-4982-D2F5-7252CF422246}"/>
              </a:ext>
            </a:extLst>
          </p:cNvPr>
          <p:cNvSpPr txBox="1"/>
          <p:nvPr>
            <p:custDataLst>
              <p:tags r:id="rId5"/>
            </p:custDataLst>
          </p:nvPr>
        </p:nvSpPr>
        <p:spPr>
          <a:xfrm>
            <a:off x="9157062" y="1841863"/>
            <a:ext cx="2479848" cy="3304094"/>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400"/>
              </a:spcBef>
              <a:spcAft>
                <a:spcPts val="400"/>
              </a:spcAft>
              <a:buClrTx/>
              <a:buSzTx/>
              <a:buFontTx/>
              <a:buNone/>
              <a:defRPr/>
            </a:pPr>
            <a:endParaRPr kumimoji="0" lang="zh-CN" altLang="en-US" sz="28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sp>
        <p:nvSpPr>
          <p:cNvPr id="11" name="Shape2">
            <a:extLst>
              <a:ext uri="{FF2B5EF4-FFF2-40B4-BE49-F238E27FC236}">
                <a16:creationId xmlns:a16="http://schemas.microsoft.com/office/drawing/2014/main" id="{593D8B13-F9E9-F076-D3C2-B10DDE2CB2A1}"/>
              </a:ext>
            </a:extLst>
          </p:cNvPr>
          <p:cNvSpPr/>
          <p:nvPr>
            <p:custDataLst>
              <p:tags r:id="rId6"/>
            </p:custDataLst>
          </p:nvPr>
        </p:nvSpPr>
        <p:spPr>
          <a:xfrm>
            <a:off x="230048" y="0"/>
            <a:ext cx="2798210" cy="1554058"/>
          </a:xfrm>
          <a:custGeom>
            <a:avLst/>
            <a:gdLst>
              <a:gd name="connsiteX0" fmla="*/ 23601 w 3682092"/>
              <a:gd name="connsiteY0" fmla="*/ 0 h 1940190"/>
              <a:gd name="connsiteX1" fmla="*/ 3658491 w 3682092"/>
              <a:gd name="connsiteY1" fmla="*/ 0 h 1940190"/>
              <a:gd name="connsiteX2" fmla="*/ 3665289 w 3682092"/>
              <a:gd name="connsiteY2" fmla="*/ 12906 h 1940190"/>
              <a:gd name="connsiteX3" fmla="*/ 3614881 w 3682092"/>
              <a:gd name="connsiteY3" fmla="*/ 261240 h 1940190"/>
              <a:gd name="connsiteX4" fmla="*/ 2003142 w 3682092"/>
              <a:gd name="connsiteY4" fmla="*/ 1872979 h 1940190"/>
              <a:gd name="connsiteX5" fmla="*/ 1678950 w 3682092"/>
              <a:gd name="connsiteY5" fmla="*/ 1872979 h 1940190"/>
              <a:gd name="connsiteX6" fmla="*/ 67211 w 3682092"/>
              <a:gd name="connsiteY6" fmla="*/ 261240 h 1940190"/>
              <a:gd name="connsiteX7" fmla="*/ 16803 w 3682092"/>
              <a:gd name="connsiteY7" fmla="*/ 12906 h 19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2092" h="1940190">
                <a:moveTo>
                  <a:pt x="23601" y="0"/>
                </a:moveTo>
                <a:lnTo>
                  <a:pt x="3658491" y="0"/>
                </a:lnTo>
                <a:lnTo>
                  <a:pt x="3665289" y="12906"/>
                </a:lnTo>
                <a:cubicBezTo>
                  <a:pt x="3698895" y="95684"/>
                  <a:pt x="3682092" y="194029"/>
                  <a:pt x="3614881" y="261240"/>
                </a:cubicBezTo>
                <a:lnTo>
                  <a:pt x="2003142" y="1872979"/>
                </a:lnTo>
                <a:cubicBezTo>
                  <a:pt x="1913528" y="1962594"/>
                  <a:pt x="1768564" y="1962594"/>
                  <a:pt x="1678950" y="1872979"/>
                </a:cubicBezTo>
                <a:lnTo>
                  <a:pt x="67211" y="261240"/>
                </a:lnTo>
                <a:cubicBezTo>
                  <a:pt x="0" y="194029"/>
                  <a:pt x="-16802" y="95684"/>
                  <a:pt x="16803" y="12906"/>
                </a:cubicBezTo>
                <a:close/>
              </a:path>
            </a:pathLst>
          </a:custGeom>
          <a:blipFill dpi="0" rotWithShape="0">
            <a:blip r:embed="rId11"/>
            <a:srcRect/>
            <a:stretch>
              <a:fillRect t="-3375" b="-3375"/>
            </a:stretch>
          </a:blipFill>
          <a:ln w="38975">
            <a:solidFill>
              <a:schemeClr val="accent1">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Shape5">
            <a:extLst>
              <a:ext uri="{FF2B5EF4-FFF2-40B4-BE49-F238E27FC236}">
                <a16:creationId xmlns:a16="http://schemas.microsoft.com/office/drawing/2014/main" id="{D24EC51D-5435-F8B9-442E-223E48EF7300}"/>
              </a:ext>
            </a:extLst>
          </p:cNvPr>
          <p:cNvSpPr txBox="1"/>
          <p:nvPr>
            <p:custDataLst>
              <p:tags r:id="rId7"/>
            </p:custDataLst>
          </p:nvPr>
        </p:nvSpPr>
        <p:spPr>
          <a:xfrm>
            <a:off x="10725879" y="6103853"/>
            <a:ext cx="1163894" cy="251228"/>
          </a:xfrm>
          <a:prstGeom prst="roundRect">
            <a:avLst>
              <a:gd name="adj" fmla="val 50000"/>
            </a:avLst>
          </a:prstGeom>
          <a:noFill/>
          <a:ln w="12700">
            <a:solidFill>
              <a:schemeClr val="accent1"/>
            </a:solidFill>
          </a:ln>
        </p:spPr>
        <p:txBody>
          <a:bodyPr wrap="square" lIns="91440" tIns="0" rIns="0" bIns="0" rtlCol="0" anchor="ctr">
            <a:noAutofit/>
          </a:bodyPr>
          <a:lstStyle/>
          <a:p>
            <a:pPr algn="ctr"/>
            <a:r>
              <a:rPr lang="en-US" sz="900" dirty="0">
                <a:latin typeface="微软雅黑" panose="020B0503020204020204" pitchFamily="34" charset="-122"/>
                <a:ea typeface="微软雅黑" panose="020B0503020204020204" pitchFamily="34" charset="-122"/>
                <a:sym typeface="思源黑体 CN" panose="020B0500000000000000" pitchFamily="34" charset="-122"/>
              </a:rPr>
              <a:t>Read more &gt;&gt;</a:t>
            </a:r>
          </a:p>
        </p:txBody>
      </p:sp>
      <p:pic>
        <p:nvPicPr>
          <p:cNvPr id="4" name="Shape6">
            <a:extLst>
              <a:ext uri="{FF2B5EF4-FFF2-40B4-BE49-F238E27FC236}">
                <a16:creationId xmlns:a16="http://schemas.microsoft.com/office/drawing/2014/main" id="{326887D6-B158-5FEF-E375-B3B7030CFBD1}"/>
              </a:ext>
            </a:extLst>
          </p:cNvPr>
          <p:cNvPicPr>
            <a:picLocks/>
          </p:cNvPicPr>
          <p:nvPr>
            <p:custDataLst>
              <p:tags r:id="rId8"/>
            </p:custDataLst>
          </p:nvPr>
        </p:nvPicPr>
        <p:blipFill>
          <a:blip r:embed="rId12">
            <a:extLst>
              <a:ext uri="{96DAC541-7B7A-43D3-8B79-37D633B846F1}">
                <asvg:svgBlip xmlns:asvg="http://schemas.microsoft.com/office/drawing/2016/SVG/main" r:embed="rId13"/>
              </a:ext>
            </a:extLst>
          </a:blip>
          <a:stretch>
            <a:fillRect/>
          </a:stretch>
        </p:blipFill>
        <p:spPr>
          <a:xfrm>
            <a:off x="4393599" y="191813"/>
            <a:ext cx="585216" cy="585216"/>
          </a:xfrm>
          <a:prstGeom prst="rect">
            <a:avLst/>
          </a:prstGeom>
        </p:spPr>
      </p:pic>
      <p:sp>
        <p:nvSpPr>
          <p:cNvPr id="8" name="文本框 7">
            <a:extLst>
              <a:ext uri="{FF2B5EF4-FFF2-40B4-BE49-F238E27FC236}">
                <a16:creationId xmlns:a16="http://schemas.microsoft.com/office/drawing/2014/main" id="{DD45AA86-E411-C861-29AD-7CFE03E020D8}"/>
              </a:ext>
            </a:extLst>
          </p:cNvPr>
          <p:cNvSpPr txBox="1"/>
          <p:nvPr/>
        </p:nvSpPr>
        <p:spPr>
          <a:xfrm>
            <a:off x="4336869" y="791783"/>
            <a:ext cx="4134465" cy="769441"/>
          </a:xfrm>
          <a:prstGeom prst="rect">
            <a:avLst/>
          </a:prstGeom>
          <a:noFill/>
        </p:spPr>
        <p:txBody>
          <a:bodyPr wrap="none" rtlCol="0">
            <a:spAutoFit/>
          </a:bodyPr>
          <a:lstStyle/>
          <a:p>
            <a:r>
              <a:rPr lang="zh-CN" altLang="en-US" sz="4400" dirty="0"/>
              <a:t>为什么是这篇？</a:t>
            </a:r>
          </a:p>
        </p:txBody>
      </p:sp>
      <p:pic>
        <p:nvPicPr>
          <p:cNvPr id="9" name="图片 8">
            <a:extLst>
              <a:ext uri="{FF2B5EF4-FFF2-40B4-BE49-F238E27FC236}">
                <a16:creationId xmlns:a16="http://schemas.microsoft.com/office/drawing/2014/main" id="{A4258716-1CDD-F79C-89EC-5ECE03646FF3}"/>
              </a:ext>
            </a:extLst>
          </p:cNvPr>
          <p:cNvPicPr>
            <a:picLocks noChangeAspect="1"/>
          </p:cNvPicPr>
          <p:nvPr/>
        </p:nvPicPr>
        <p:blipFill>
          <a:blip r:embed="rId14"/>
          <a:stretch>
            <a:fillRect/>
          </a:stretch>
        </p:blipFill>
        <p:spPr>
          <a:xfrm>
            <a:off x="2018223" y="1487699"/>
            <a:ext cx="4795444" cy="5685850"/>
          </a:xfrm>
          <a:prstGeom prst="rect">
            <a:avLst/>
          </a:prstGeom>
        </p:spPr>
      </p:pic>
      <p:pic>
        <p:nvPicPr>
          <p:cNvPr id="12" name="图片 11">
            <a:extLst>
              <a:ext uri="{FF2B5EF4-FFF2-40B4-BE49-F238E27FC236}">
                <a16:creationId xmlns:a16="http://schemas.microsoft.com/office/drawing/2014/main" id="{14CCE172-8545-D0EC-F18C-4849D5F44C92}"/>
              </a:ext>
            </a:extLst>
          </p:cNvPr>
          <p:cNvPicPr>
            <a:picLocks noChangeAspect="1"/>
          </p:cNvPicPr>
          <p:nvPr/>
        </p:nvPicPr>
        <p:blipFill>
          <a:blip r:embed="rId15"/>
          <a:stretch>
            <a:fillRect/>
          </a:stretch>
        </p:blipFill>
        <p:spPr>
          <a:xfrm>
            <a:off x="7107018" y="1487699"/>
            <a:ext cx="4795444" cy="6236012"/>
          </a:xfrm>
          <a:prstGeom prst="rect">
            <a:avLst/>
          </a:prstGeom>
        </p:spPr>
      </p:pic>
    </p:spTree>
    <p:custDataLst>
      <p:tags r:id="rId1"/>
    </p:custDataLst>
    <p:extLst>
      <p:ext uri="{BB962C8B-B14F-4D97-AF65-F5344CB8AC3E}">
        <p14:creationId xmlns:p14="http://schemas.microsoft.com/office/powerpoint/2010/main" val="169353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53913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849663" y="733723"/>
            <a:ext cx="2348720" cy="523220"/>
          </a:xfrm>
          <a:prstGeom prst="rect">
            <a:avLst/>
          </a:prstGeom>
          <a:noFill/>
        </p:spPr>
        <p:txBody>
          <a:bodyPr wrap="none" rtlCol="0">
            <a:spAutoFit/>
          </a:bodyPr>
          <a:lstStyle/>
          <a:p>
            <a:r>
              <a:rPr kumimoji="0" lang="zh-CN" altLang="en-US" sz="2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ea"/>
                <a:sym typeface="思源黑体 CN" panose="020B0500000000000000" pitchFamily="34" charset="-122"/>
              </a:rPr>
              <a:t>研究方向细分</a:t>
            </a:r>
            <a:endParaRPr lang="zh-CN" altLang="en-US" sz="2800" dirty="0"/>
          </a:p>
        </p:txBody>
      </p:sp>
      <p:sp>
        <p:nvSpPr>
          <p:cNvPr id="10" name="文本框 9">
            <a:extLst>
              <a:ext uri="{FF2B5EF4-FFF2-40B4-BE49-F238E27FC236}">
                <a16:creationId xmlns:a16="http://schemas.microsoft.com/office/drawing/2014/main" id="{53AB275E-7C8A-754C-7BB0-F6B4A1EF588C}"/>
              </a:ext>
            </a:extLst>
          </p:cNvPr>
          <p:cNvSpPr txBox="1"/>
          <p:nvPr/>
        </p:nvSpPr>
        <p:spPr>
          <a:xfrm>
            <a:off x="4921804" y="1580894"/>
            <a:ext cx="10310706" cy="369332"/>
          </a:xfrm>
          <a:prstGeom prst="rect">
            <a:avLst/>
          </a:prstGeom>
          <a:noFill/>
        </p:spPr>
        <p:txBody>
          <a:bodyPr wrap="square" rtlCol="0">
            <a:spAutoFit/>
          </a:bodyPr>
          <a:lstStyle/>
          <a:p>
            <a:r>
              <a:rPr lang="zh-CN" altLang="en-US" dirty="0"/>
              <a:t>双流图像篡改检测</a:t>
            </a:r>
          </a:p>
        </p:txBody>
      </p:sp>
      <p:pic>
        <p:nvPicPr>
          <p:cNvPr id="12" name="图片 11">
            <a:extLst>
              <a:ext uri="{FF2B5EF4-FFF2-40B4-BE49-F238E27FC236}">
                <a16:creationId xmlns:a16="http://schemas.microsoft.com/office/drawing/2014/main" id="{F8171EB9-129C-8FAE-F34C-AA6947B5A84A}"/>
              </a:ext>
            </a:extLst>
          </p:cNvPr>
          <p:cNvPicPr>
            <a:picLocks noChangeAspect="1"/>
          </p:cNvPicPr>
          <p:nvPr/>
        </p:nvPicPr>
        <p:blipFill>
          <a:blip r:embed="rId11"/>
          <a:stretch>
            <a:fillRect/>
          </a:stretch>
        </p:blipFill>
        <p:spPr>
          <a:xfrm>
            <a:off x="2775443" y="2155935"/>
            <a:ext cx="6039693" cy="2619741"/>
          </a:xfrm>
          <a:prstGeom prst="rect">
            <a:avLst/>
          </a:prstGeom>
        </p:spPr>
      </p:pic>
      <p:sp>
        <p:nvSpPr>
          <p:cNvPr id="13" name="文本框 12">
            <a:extLst>
              <a:ext uri="{FF2B5EF4-FFF2-40B4-BE49-F238E27FC236}">
                <a16:creationId xmlns:a16="http://schemas.microsoft.com/office/drawing/2014/main" id="{ACB88AC1-42CA-4A56-D90E-3182F8E65DC8}"/>
              </a:ext>
            </a:extLst>
          </p:cNvPr>
          <p:cNvSpPr txBox="1"/>
          <p:nvPr/>
        </p:nvSpPr>
        <p:spPr>
          <a:xfrm>
            <a:off x="3154372" y="4826107"/>
            <a:ext cx="5228651" cy="369332"/>
          </a:xfrm>
          <a:prstGeom prst="rect">
            <a:avLst/>
          </a:prstGeom>
          <a:noFill/>
        </p:spPr>
        <p:txBody>
          <a:bodyPr wrap="square" rtlCol="0">
            <a:spAutoFit/>
          </a:bodyPr>
          <a:lstStyle/>
          <a:p>
            <a:r>
              <a:rPr lang="zh-CN" altLang="en-US" dirty="0"/>
              <a:t>流</a:t>
            </a:r>
            <a:r>
              <a:rPr lang="en-US" altLang="zh-CN" dirty="0"/>
              <a:t>1</a:t>
            </a:r>
            <a:r>
              <a:rPr lang="zh-CN" altLang="en-US" dirty="0"/>
              <a:t>：未压缩图像   （</a:t>
            </a:r>
            <a:r>
              <a:rPr lang="en-US" altLang="zh-CN" dirty="0"/>
              <a:t> Uncompressed  image </a:t>
            </a:r>
            <a:r>
              <a:rPr lang="zh-CN" altLang="en-US" dirty="0"/>
              <a:t>）</a:t>
            </a:r>
          </a:p>
        </p:txBody>
      </p:sp>
      <p:sp>
        <p:nvSpPr>
          <p:cNvPr id="14" name="文本框 13">
            <a:extLst>
              <a:ext uri="{FF2B5EF4-FFF2-40B4-BE49-F238E27FC236}">
                <a16:creationId xmlns:a16="http://schemas.microsoft.com/office/drawing/2014/main" id="{C45A7071-2FBA-6519-23ED-4E95C9244F02}"/>
              </a:ext>
            </a:extLst>
          </p:cNvPr>
          <p:cNvSpPr txBox="1"/>
          <p:nvPr/>
        </p:nvSpPr>
        <p:spPr>
          <a:xfrm>
            <a:off x="3154372" y="5345867"/>
            <a:ext cx="4602684" cy="646331"/>
          </a:xfrm>
          <a:prstGeom prst="rect">
            <a:avLst/>
          </a:prstGeom>
          <a:noFill/>
        </p:spPr>
        <p:txBody>
          <a:bodyPr wrap="square" rtlCol="0">
            <a:spAutoFit/>
          </a:bodyPr>
          <a:lstStyle/>
          <a:p>
            <a:r>
              <a:rPr lang="zh-CN" altLang="en-US" dirty="0"/>
              <a:t>流</a:t>
            </a:r>
            <a:r>
              <a:rPr lang="en-US" altLang="zh-CN" dirty="0"/>
              <a:t>2</a:t>
            </a:r>
            <a:r>
              <a:rPr lang="zh-CN" altLang="en-US" dirty="0"/>
              <a:t>：</a:t>
            </a:r>
            <a:r>
              <a:rPr lang="en-US" altLang="zh-CN" dirty="0"/>
              <a:t>JPEG </a:t>
            </a:r>
            <a:r>
              <a:rPr lang="zh-CN" altLang="en-US" dirty="0"/>
              <a:t>增强图像（</a:t>
            </a:r>
            <a:r>
              <a:rPr lang="en-US" altLang="zh-CN" dirty="0"/>
              <a:t> JPEG-agent image </a:t>
            </a:r>
            <a:r>
              <a:rPr lang="zh-CN" altLang="en-US" dirty="0"/>
              <a:t>）</a:t>
            </a:r>
          </a:p>
          <a:p>
            <a:endParaRPr lang="zh-CN" altLang="en-US" dirty="0"/>
          </a:p>
        </p:txBody>
      </p:sp>
    </p:spTree>
    <p:custDataLst>
      <p:tags r:id="rId1"/>
    </p:custDataLst>
    <p:extLst>
      <p:ext uri="{BB962C8B-B14F-4D97-AF65-F5344CB8AC3E}">
        <p14:creationId xmlns:p14="http://schemas.microsoft.com/office/powerpoint/2010/main" val="3924224606"/>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53913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849663" y="733723"/>
            <a:ext cx="2348720" cy="523220"/>
          </a:xfrm>
          <a:prstGeom prst="rect">
            <a:avLst/>
          </a:prstGeom>
          <a:noFill/>
        </p:spPr>
        <p:txBody>
          <a:bodyPr wrap="none" rtlCol="0">
            <a:spAutoFit/>
          </a:bodyPr>
          <a:lstStyle/>
          <a:p>
            <a:r>
              <a:rPr kumimoji="0" lang="zh-CN" altLang="en-US" sz="2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ea"/>
                <a:sym typeface="思源黑体 CN" panose="020B0500000000000000" pitchFamily="34" charset="-122"/>
              </a:rPr>
              <a:t>研究方向细分</a:t>
            </a:r>
            <a:endParaRPr lang="zh-CN" altLang="en-US" sz="2800" dirty="0"/>
          </a:p>
        </p:txBody>
      </p:sp>
      <p:sp>
        <p:nvSpPr>
          <p:cNvPr id="15" name="文本框 14">
            <a:extLst>
              <a:ext uri="{FF2B5EF4-FFF2-40B4-BE49-F238E27FC236}">
                <a16:creationId xmlns:a16="http://schemas.microsoft.com/office/drawing/2014/main" id="{128C52D9-5203-82A8-C220-64EE2D77ACEE}"/>
              </a:ext>
            </a:extLst>
          </p:cNvPr>
          <p:cNvSpPr txBox="1"/>
          <p:nvPr/>
        </p:nvSpPr>
        <p:spPr>
          <a:xfrm>
            <a:off x="1915477" y="3349540"/>
            <a:ext cx="8943474" cy="707886"/>
          </a:xfrm>
          <a:prstGeom prst="rect">
            <a:avLst/>
          </a:prstGeom>
          <a:noFill/>
        </p:spPr>
        <p:txBody>
          <a:bodyPr wrap="none" rtlCol="0">
            <a:spAutoFit/>
          </a:bodyPr>
          <a:lstStyle/>
          <a:p>
            <a:r>
              <a:rPr lang="zh-CN" altLang="en-US" sz="4000" dirty="0">
                <a:solidFill>
                  <a:srgbClr val="FF0000"/>
                </a:solidFill>
              </a:rPr>
              <a:t>提升</a:t>
            </a:r>
            <a:r>
              <a:rPr lang="en-US" altLang="zh-CN" sz="4000" dirty="0">
                <a:solidFill>
                  <a:srgbClr val="FF0000"/>
                </a:solidFill>
              </a:rPr>
              <a:t>JPEG</a:t>
            </a:r>
            <a:r>
              <a:rPr lang="zh-CN" altLang="en-US" sz="4000" dirty="0">
                <a:solidFill>
                  <a:srgbClr val="FF0000"/>
                </a:solidFill>
              </a:rPr>
              <a:t>压缩过的篡改图像的检测效果</a:t>
            </a:r>
          </a:p>
        </p:txBody>
      </p:sp>
    </p:spTree>
    <p:custDataLst>
      <p:tags r:id="rId1"/>
    </p:custDataLst>
    <p:extLst>
      <p:ext uri="{BB962C8B-B14F-4D97-AF65-F5344CB8AC3E}">
        <p14:creationId xmlns:p14="http://schemas.microsoft.com/office/powerpoint/2010/main" val="600515512"/>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2"/>
            </p:custDataLst>
          </p:nvPr>
        </p:nvSpPr>
        <p:spPr>
          <a:xfrm>
            <a:off x="497584" y="1282690"/>
            <a:ext cx="10969778" cy="4841587"/>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 name="Text1">
            <a:extLst>
              <a:ext uri="{FF2B5EF4-FFF2-40B4-BE49-F238E27FC236}">
                <a16:creationId xmlns:a16="http://schemas.microsoft.com/office/drawing/2014/main" id="{1988598F-9F4C-215E-676A-24C0AC813AFA}"/>
              </a:ext>
            </a:extLst>
          </p:cNvPr>
          <p:cNvSpPr txBox="1"/>
          <p:nvPr>
            <p:custDataLst>
              <p:tags r:id="rId4"/>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rPr>
              <a:t>论文动机</a:t>
            </a:r>
            <a:endParaRPr lang="zh-CN" altLang="en-US" sz="3200" b="1" dirty="0">
              <a:latin typeface="楷体" panose="02010609060101010101" pitchFamily="49" charset="-122"/>
              <a:ea typeface="楷体" panose="02010609060101010101" pitchFamily="49" charset="-122"/>
              <a:cs typeface="微软雅黑" panose="020B0503020204020204" charset="-122"/>
              <a:sym typeface="思源黑体 CN" panose="020B0500000000000000" pitchFamily="34" charset="-122"/>
            </a:endParaRPr>
          </a:p>
        </p:txBody>
      </p:sp>
      <p:sp>
        <p:nvSpPr>
          <p:cNvPr id="9" name="Text2">
            <a:extLst>
              <a:ext uri="{FF2B5EF4-FFF2-40B4-BE49-F238E27FC236}">
                <a16:creationId xmlns:a16="http://schemas.microsoft.com/office/drawing/2014/main" id="{E02CE1C7-0A02-528F-B963-EB293819AE5C}"/>
              </a:ext>
            </a:extLst>
          </p:cNvPr>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ctr" latinLnBrk="0" hangingPunct="1">
              <a:lnSpc>
                <a:spcPct val="150000"/>
              </a:lnSpc>
              <a:spcBef>
                <a:spcPts val="400"/>
              </a:spcBef>
              <a:spcAft>
                <a:spcPts val="400"/>
              </a:spcAft>
              <a:buClrTx/>
              <a:buSzTx/>
              <a:buFontTx/>
              <a:buNone/>
              <a:defRPr/>
            </a:pPr>
            <a:endParaRPr kumimoji="0" lang="zh-CN" altLang="en-US" sz="1200" i="0" u="none" strike="noStrike" kern="1200" cap="none" spc="0" normalizeH="0" baseline="0" noProof="0" dirty="0">
              <a:ln>
                <a:noFill/>
              </a:ln>
              <a:solidFill>
                <a:schemeClr val="bg2"/>
              </a:solidFill>
              <a:effectLst/>
              <a:uLnTx/>
              <a:uFillTx/>
              <a:latin typeface="楷体" panose="02010609060101010101" pitchFamily="49" charset="-122"/>
              <a:ea typeface="楷体" panose="02010609060101010101" pitchFamily="49" charset="-122"/>
              <a:cs typeface="+mn-ea"/>
              <a:sym typeface="思源黑体 CN" panose="020B0500000000000000" pitchFamily="34" charset="-122"/>
            </a:endParaRPr>
          </a:p>
        </p:txBody>
      </p:sp>
      <p:pic>
        <p:nvPicPr>
          <p:cNvPr id="5" name="Shape1">
            <a:extLst>
              <a:ext uri="{FF2B5EF4-FFF2-40B4-BE49-F238E27FC236}">
                <a16:creationId xmlns:a16="http://schemas.microsoft.com/office/drawing/2014/main" id="{414BAEEA-1DE2-8BEE-0AE8-95B0A19FAC49}"/>
              </a:ext>
            </a:extLst>
          </p:cNvPr>
          <p:cNvPicPr>
            <a:picLocks/>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365415" y="373523"/>
            <a:ext cx="585216" cy="585216"/>
          </a:xfrm>
          <a:prstGeom prst="rect">
            <a:avLst/>
          </a:prstGeom>
        </p:spPr>
      </p:pic>
      <p:sp>
        <p:nvSpPr>
          <p:cNvPr id="3" name="文本框 2">
            <a:extLst>
              <a:ext uri="{FF2B5EF4-FFF2-40B4-BE49-F238E27FC236}">
                <a16:creationId xmlns:a16="http://schemas.microsoft.com/office/drawing/2014/main" id="{E58F91B2-21D0-69F5-D545-7EE542255234}"/>
              </a:ext>
            </a:extLst>
          </p:cNvPr>
          <p:cNvSpPr txBox="1"/>
          <p:nvPr/>
        </p:nvSpPr>
        <p:spPr>
          <a:xfrm>
            <a:off x="4598049" y="733723"/>
            <a:ext cx="2698175"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cs typeface="+mn-ea"/>
              </a:rPr>
              <a:t>现有方法的缺点</a:t>
            </a:r>
          </a:p>
        </p:txBody>
      </p:sp>
      <p:sp>
        <p:nvSpPr>
          <p:cNvPr id="11" name="文本框 10">
            <a:extLst>
              <a:ext uri="{FF2B5EF4-FFF2-40B4-BE49-F238E27FC236}">
                <a16:creationId xmlns:a16="http://schemas.microsoft.com/office/drawing/2014/main" id="{7F89000D-5791-374A-E17A-41FC9904740E}"/>
              </a:ext>
            </a:extLst>
          </p:cNvPr>
          <p:cNvSpPr txBox="1"/>
          <p:nvPr/>
        </p:nvSpPr>
        <p:spPr>
          <a:xfrm>
            <a:off x="920880" y="1632418"/>
            <a:ext cx="10204475" cy="3662541"/>
          </a:xfrm>
          <a:prstGeom prst="rect">
            <a:avLst/>
          </a:prstGeom>
          <a:noFill/>
        </p:spPr>
        <p:txBody>
          <a:bodyPr wrap="square" rtlCol="0">
            <a:spAutoFit/>
          </a:bodyPr>
          <a:lstStyle/>
          <a:p>
            <a:r>
              <a:rPr lang="zh-CN" altLang="en-US" sz="2800" dirty="0"/>
              <a:t>基于手工特征的方法 </a:t>
            </a:r>
            <a:r>
              <a:rPr lang="en-US" altLang="zh-CN" sz="2800" dirty="0"/>
              <a:t>(Hand-crafted Feature Based Approaches) </a:t>
            </a:r>
            <a:br>
              <a:rPr lang="en-US" altLang="zh-CN" dirty="0"/>
            </a:br>
            <a:r>
              <a:rPr lang="en-US" altLang="zh-CN" dirty="0"/>
              <a:t>	</a:t>
            </a:r>
            <a:r>
              <a:rPr lang="en-US" altLang="zh-CN" sz="2000" b="0" i="0" dirty="0">
                <a:effectLst/>
                <a:highlight>
                  <a:srgbClr val="FFFFFF"/>
                </a:highlight>
                <a:latin typeface="-apple-system"/>
              </a:rPr>
              <a:t> </a:t>
            </a:r>
            <a:r>
              <a:rPr lang="en-US" altLang="zh-CN" sz="2000" dirty="0"/>
              <a:t>Typically, conventional hand-crafted feature based methods rely on the hypothesis of </a:t>
            </a:r>
            <a:r>
              <a:rPr lang="en-US" altLang="zh-CN" sz="2000" dirty="0">
                <a:solidFill>
                  <a:srgbClr val="FF0000"/>
                </a:solidFill>
              </a:rPr>
              <a:t>a specific manipulation artifact</a:t>
            </a:r>
            <a:r>
              <a:rPr lang="en-US" altLang="zh-CN" sz="2000" dirty="0"/>
              <a:t>, and aim to expose the forgeries by exploring local inconsistencies of color</a:t>
            </a:r>
          </a:p>
          <a:p>
            <a:endParaRPr lang="en-US" altLang="zh-CN" sz="2000" dirty="0">
              <a:highlight>
                <a:srgbClr val="FFFFFF"/>
              </a:highlight>
              <a:latin typeface="-apple-system"/>
            </a:endParaRPr>
          </a:p>
          <a:p>
            <a:r>
              <a:rPr lang="en-US" altLang="zh-CN" sz="2000" dirty="0"/>
              <a:t>	</a:t>
            </a:r>
            <a:r>
              <a:rPr lang="zh-CN" altLang="en-US" sz="2000" dirty="0"/>
              <a:t>通常，传统的基于手工特征的方法依赖于</a:t>
            </a:r>
            <a:r>
              <a:rPr lang="zh-CN" altLang="en-US" sz="2000" dirty="0">
                <a:solidFill>
                  <a:srgbClr val="FF0000"/>
                </a:solidFill>
              </a:rPr>
              <a:t>特定</a:t>
            </a:r>
            <a:r>
              <a:rPr lang="zh-CN" altLang="en-US" sz="2000" dirty="0"/>
              <a:t>操作工件的假设，旨在通过探索局部颜色的不一致来暴露伪造品</a:t>
            </a:r>
            <a:endParaRPr lang="en-US" altLang="zh-CN" sz="2000" dirty="0"/>
          </a:p>
          <a:p>
            <a:endParaRPr lang="en-US" altLang="zh-CN" sz="2800" dirty="0"/>
          </a:p>
          <a:p>
            <a:endParaRPr lang="en-US" altLang="zh-CN" sz="2800" dirty="0"/>
          </a:p>
          <a:p>
            <a:r>
              <a:rPr lang="en-US" altLang="zh-CN" sz="2800" dirty="0">
                <a:solidFill>
                  <a:srgbClr val="FF0000"/>
                </a:solidFill>
              </a:rPr>
              <a:t>		</a:t>
            </a:r>
            <a:r>
              <a:rPr lang="zh-CN" altLang="en-US" sz="2800" dirty="0">
                <a:solidFill>
                  <a:srgbClr val="FF0000"/>
                </a:solidFill>
              </a:rPr>
              <a:t>中译中</a:t>
            </a:r>
            <a:r>
              <a:rPr lang="en-US" altLang="zh-CN" sz="2800" dirty="0">
                <a:solidFill>
                  <a:srgbClr val="FF0000"/>
                </a:solidFill>
              </a:rPr>
              <a:t>:</a:t>
            </a:r>
            <a:r>
              <a:rPr lang="zh-CN" altLang="en-US" sz="2800" dirty="0">
                <a:solidFill>
                  <a:srgbClr val="FF0000"/>
                </a:solidFill>
              </a:rPr>
              <a:t>泛化能力差，且特征操作提取复杂</a:t>
            </a:r>
          </a:p>
        </p:txBody>
      </p:sp>
    </p:spTree>
    <p:custDataLst>
      <p:tags r:id="rId1"/>
    </p:custDataLst>
    <p:extLst>
      <p:ext uri="{BB962C8B-B14F-4D97-AF65-F5344CB8AC3E}">
        <p14:creationId xmlns:p14="http://schemas.microsoft.com/office/powerpoint/2010/main" val="818199744"/>
      </p:ext>
    </p:extLst>
  </p:cSld>
  <p:clrMapOvr>
    <a:masterClrMapping/>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LOG_DOCUMENT_ID" val="1a6b1dac36c34d9ba36384aa06042a2b"/>
  <p:tag name="AIGCCREATORID" val="AIGC生成内容仅供参考-2024/8/9 19:20:59 -1440112"/>
  <p:tag name="TAG_IS_CUSTEMPLATE" val="False"/>
  <p:tag name="TAG_COVER_TYPE" val="插图"/>
  <p:tag name="TAG_COVER_THEME_COLOR" val="青色"/>
  <p:tag name="TAG_PRESENTATION_IMAGESTYLE" val="中国风"/>
  <p:tag name="TAG_CHATPPT_ID" val="6eb223987a884e85982020bd09c6c86c"/>
  <p:tag name="TAG_PRESENTATION_TEMPLATE" val="{&quot;image&quot;:&quot;https://image.yoojober.com/chatppt/2024-08/38bfa4723753fab3bc990333a52e9be0.jpg&quot;,&quot;sub_images&quot;:[],&quot;title&quot;:&quot;\u8BBA\u6587\u9605\u8BFB\u5206\u4EAB&quot;,&quot;style&quot;:&quot;\u4E2D\u56FD\u98CE&quot;,&quot;template_type&quot;:&quot;\u63D2\u56FE&quot;,&quot;isVector&quot;:false,&quot;color&quot;:&quot;\u9752\u8272&quot;,&quot;colorList&quot;:[&quot;#022A26&quot;,&quot;#FFFFFF&quot;,&quot;#FFFFFF&quot;,&quot;#1F2D2B&quot;,&quot;#35CEBA&quot;,&quot;#F8FFAE&quot;,&quot;#72EFDD&quot;,&quot;#64DFDF&quot;,&quot;#56CFE1&quot;,&quot;#48BFE3&quot;,&quot;#000D10&quot;,&quot;#00252E&quot;],&quot;scene&quot;:&quot;normal&quot;,&quot;group&quot;:&quot;group_1&quot;,&quot;cover_id&quot;:&quot;utMgzedxVVCe&quot;,&quot;end_id&quot;:&quot;ycFs6UekBcas&quot;,&quot;catalog_id&quot;:&quot;JAVMpQtdbjdk&quot;,&quot;chapter_id&quot;:&quot;xRZrHkEJENff&quot;,&quot;content_ids&quot;:[],&quot;picture_url&quot;:&quot;&quot;,&quot;isuse&quot;:true,&quot;theme_colors&quot;:[],&quot;company&quot;:&quot;&quot;,&quot;logo_left&quot;:false,&quot;logoLight&quot;:&quot;&quot;,&quot;logoDark&quot;:&quot;&quot;,&quot;school&quot;:&quot;&quot;,&quot;isCollect&quot;:false,&quot;data_id&quot;:&quot;827995bfb84ac8fb69634e8bb79c1781&quot;,&quot;userName&quot;:&quot;\u5C0F\u884C\u661F\u63A2\u9669\u5BB66178&quot;,&quot;authorName&quot;:&quot;&quot;}"/>
  <p:tag name="TAG_PRESENTATION_SCENE" val="normal"/>
  <p:tag name="YOO_PPT_THEMETITLE" val="论文阅读分享"/>
  <p:tag name="YOO_PPT_THEMEWORD" val="论文阅读分享"/>
  <p:tag name="TAG_PRESENTATION_STYLE" val="中国风"/>
  <p:tag name="YOO_CHATPPT" val="1"/>
  <p:tag name="TAG_CHATPAGE_CATLOG_NUM" val="7"/>
</p:tagLst>
</file>

<file path=ppt/tags/tag1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540fb6f74374379b32515c78c030821"/>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01.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102.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04.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105.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10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07.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9f61ff2433ed438ea0925b647c8e8116"/>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3540fb6f74374379b32515c78c030821"/>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11.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14.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1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17.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118.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119.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2.xml><?xml version="1.0" encoding="utf-8"?>
<p:tagLst xmlns:a="http://schemas.openxmlformats.org/drawingml/2006/main" xmlns:r="http://schemas.openxmlformats.org/officeDocument/2006/relationships" xmlns:p="http://schemas.openxmlformats.org/presentationml/2006/main">
  <p:tag name="TAG_CHATSHAPE_IMAGE_FILE" val="C:\Users\86150\AppData\Roaming\BIYOO\temp\b6133b5a60be4dcf84867965cb9bb110.cc0"/>
  <p:tag name="TAG_CHATSHAPE_IMAGE_URL" val="http://image.yoojober.com/motion/resource-photo/ori/823/823e1fcda720d8a44c2ee6cb05659f98.jpg-chatppt.cc0"/>
  <p:tag name="YOO_CHATSHAPE_TYPE" val="YOO_CHATSHAPE_IMAGE"/>
  <p:tag name="TAG_CONTENT_DIAGRAM_INDEX" val="3540fb6f74374379b32515c78c030821"/>
  <p:tag name="TAG_CONTENT_SUBINDEX" val="3"/>
</p:tagLst>
</file>

<file path=ppt/tags/tag120.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121.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22.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26.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12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13.xml><?xml version="1.0" encoding="utf-8"?>
<p:tagLst xmlns:a="http://schemas.openxmlformats.org/drawingml/2006/main" xmlns:r="http://schemas.openxmlformats.org/officeDocument/2006/relationships" xmlns:p="http://schemas.openxmlformats.org/presentationml/2006/main">
  <p:tag name="TAG_CHATSHAPE_IMAGE_FILE" val="C:\Users\86150\AppData\Roaming\BIYOO\temp\72e61a0ac7b04f369e1e01f45cd65937.cc0"/>
  <p:tag name="YOO_CHATSHAPE_TYPE" val="YOO_CHATSHAPE_IMAGE"/>
  <p:tag name="TAG_CONTENT_DIAGRAM_INDEX" val="3540fb6f74374379b32515c78c030821"/>
  <p:tag name="TAG_CONTENT_SUBINDEX" val="1"/>
</p:tagLst>
</file>

<file path=ppt/tags/tag130.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131.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3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3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35.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38.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4.xml><?xml version="1.0" encoding="utf-8"?>
<p:tagLst xmlns:a="http://schemas.openxmlformats.org/drawingml/2006/main" xmlns:r="http://schemas.openxmlformats.org/officeDocument/2006/relationships" xmlns:p="http://schemas.openxmlformats.org/presentationml/2006/main">
  <p:tag name="TAG_CHATSHAPE_IMAGE_FILE" val="C:\Users\86150\AppData\Roaming\BIYOO\temp\e9b2d874dc9948a1904469bae2401e83.cc0"/>
  <p:tag name="TAG_CHATSHAPE_IMAGE_URL" val="http://image.yoojober.com/motion/resource-photo/3ab129241a241ca8e9c0f60003945a8f.jpeg-chatppt.cc0"/>
  <p:tag name="YOO_CHATSHAPE_TYPE" val="YOO_CHATSHAPE_IMAGE"/>
  <p:tag name="TAG_CONTENT_DIAGRAM_INDEX" val="3540fb6f74374379b32515c78c030821"/>
  <p:tag name="TAG_CONTENT_SUBINDEX" val="2"/>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41.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4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44.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47.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YOO_CHATPAGE_CATLOG" val="方法"/>
  <p:tag name="AIGCCREATORID" val="AIGC生成内容仅供参考-2024/8/9 19:22:02 -1440112"/>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f61ff2433ed438ea0925b647c8e8116"/>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 val="7"/>
  <p:tag name="KSO_WM_UNIT_TEXT_FILL_TYPE" val="1"/>
  <p:tag name="KSO_WM_BEAUTIFY_FLAG" val=""/>
  <p:tag name="YOO_CHATSHAPE_TYPE" val="YOO_CHATSHAPE_PAGEDECORATE"/>
  <p:tag name="TAG_CONTENT_DIAGRAM_INDEX" val="3540fb6f74374379b32515c78c030821"/>
</p:tagLst>
</file>

<file path=ppt/tags/tag150.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YOO_CHATPAGE_CATLOG" val="实验"/>
  <p:tag name="AIGCCREATORID" val="AIGC生成内容仅供参考-2024/8/9 19:22:02 -1440112"/>
</p:tagLst>
</file>

<file path=ppt/tags/tag15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9ac1d652c4647279ef5da6e18f1d0ca"/>
  <p:tag name="TAG_CONTENT_SUBINDEX" val="2"/>
</p:tagLst>
</file>

<file path=ppt/tags/tag15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306d2e3e68c4b8f9d11eadeb7d9b8d1"/>
</p:tagLst>
</file>

<file path=ppt/tags/tag153.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YOO_CHATPAGE_CATLOG" val="实验"/>
  <p:tag name="AIGCCREATORID" val="AIGC生成内容仅供参考-2024/8/9 19:22:02 -1440112"/>
</p:tagLst>
</file>

<file path=ppt/tags/tag15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9ac1d652c4647279ef5da6e18f1d0ca"/>
  <p:tag name="TAG_CONTENT_SUBINDEX" val="2"/>
  <p:tag name="YOO_CHATSHAPE_LINK" val="sp:子标题2"/>
</p:tagLst>
</file>

<file path=ppt/tags/tag1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9ac1d652c4647279ef5da6e18f1d0ca"/>
  <p:tag name="TAG_CONTENT_SUBINDEX" val="1"/>
  <p:tag name="YOO_CHATSHAPE_LINK" val="sp:子标题1"/>
</p:tagLst>
</file>

<file path=ppt/tags/tag15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9ac1d652c4647279ef5da6e18f1d0ca"/>
  <p:tag name="TAG_CONTENT_SUBINDEX" val="2"/>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306d2e3e68c4b8f9d11eadeb7d9b8d1"/>
</p:tagLst>
</file>

<file path=ppt/tags/tag158.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YOO_CHATPAGE_CATLOG" val="实验"/>
  <p:tag name="AIGCCREATORID" val="AIGC生成内容仅供参考-2024/8/9 19:22:02 -1440112"/>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9ac1d652c4647279ef5da6e18f1d0ca"/>
  <p:tag name="TAG_CONTENT_SUBINDEX" val="2"/>
  <p:tag name="YOO_CHATSHAPE_LINK" val="sp:子标题2"/>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9ac1d652c4647279ef5da6e18f1d0ca"/>
  <p:tag name="TAG_CONTENT_SUBINDEX" val="1"/>
  <p:tag name="YOO_CHATSHAPE_LINK" val="sp:子标题1"/>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9ac1d652c4647279ef5da6e18f1d0ca"/>
  <p:tag name="TAG_CONTENT_SUBINDEX" val="2"/>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306d2e3e68c4b8f9d11eadeb7d9b8d1"/>
</p:tagLst>
</file>

<file path=ppt/tags/tag163.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YOO_CHATPAGE_CATLOG" val="思考"/>
  <p:tag name="AIGCCREATORID" val="AIGC生成内容仅供参考-2024/8/9 19:22:02 -1440112"/>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70babe43c7c44238317d0fbb9c583af"/>
  <p:tag name="TAG_CONTENT_SUBINDEX" val="1"/>
  <p:tag name="YOO_CHATSHAPE_LINK" val="sp:子标题1"/>
</p:tagLst>
</file>

<file path=ppt/tags/tag16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70babe43c7c44238317d0fbb9c583af"/>
  <p:tag name="TAG_CONTENT_SUBINDEX" val="2"/>
  <p:tag name="YOO_CHATSHAPE_LINK" val="sp:子标题2"/>
</p:tagLst>
</file>

<file path=ppt/tags/tag16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d70babe43c7c44238317d0fbb9c583af"/>
  <p:tag name="TAG_CONTENT_SUBINDEX" val="3"/>
  <p:tag name="YOO_CHATSHAPE_LINK" val="sp:子标题3"/>
</p:tagLst>
</file>

<file path=ppt/tags/tag167.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35f977e3f04790985eed4382893e13"/>
</p:tagLst>
</file>

<file path=ppt/tags/tag168.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109"/>
  <p:tag name="OP_SCP_COMPONENT_INFO" val="{&quot;title&quot;:&quot;渐变阴影2项纯文本PPT组件&quot;,&quot;description&quot;:&quot;渐变阴影2项纯文本PPT组件&quot;,&quot;keywords&quot;:[&quot;渐变&quot;,&quot;阴影&quot;,&quot;2项&quot;,&quot;纯文本&quot;,&quot;PPT组件&quot;],&quot;labels&quot;:[]}"/>
  <p:tag name="OP_SCP_GROUP_ID" val="c5922c2f-7b94-7649-1f48-982307193acd"/>
  <p:tag name="OP_SCP_ITEM_COUNT" val="2"/>
</p:tagLst>
</file>

<file path=ppt/tags/tag16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7.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 name="YOO_CHATPAGE_CATLOG" val="背景介绍"/>
  <p:tag name="AIGCCREATORID" val="AIGC生成内容仅供参考-2024/8/9 19:22:02 -1440112"/>
</p:tagLst>
</file>

<file path=ppt/tags/tag170.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17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17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73.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174.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175.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35f977e3f04790985eed4382893e13"/>
</p:tagLst>
</file>

<file path=ppt/tags/tag17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177.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8/9 19:22:02 -1440112"/>
</p:tagLst>
</file>

<file path=ppt/tags/tag17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SUBTITLE"/>
</p:tagLst>
</file>

<file path=ppt/tags/tag1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540fb6f74374379b32515c78c030821"/>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小行星探险家6178"/>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4/8/9"/>
  <p:tag name="YOO_CHATSHAPE_AUTHOR" val="小行星探险家6178"/>
</p:tagLst>
</file>

<file path=ppt/tags/tag19.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3540fb6f74374379b32515c78c030821"/>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8/9 19:22:02 -1440112"/>
</p:tagLst>
</file>

<file path=ppt/tags/tag2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540fb6f74374379b32515c78c030821"/>
</p:tagLst>
</file>

<file path=ppt/tags/tag21.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3540fb6f74374379b32515c78c030821"/>
</p:tagLst>
</file>

<file path=ppt/tags/tag22.xml><?xml version="1.0" encoding="utf-8"?>
<p:tagLst xmlns:a="http://schemas.openxmlformats.org/drawingml/2006/main" xmlns:r="http://schemas.openxmlformats.org/officeDocument/2006/relationships" xmlns:p="http://schemas.openxmlformats.org/presentationml/2006/main">
  <p:tag name="TAG_CHATSHAPE_IMAGE_FILE" val="C:\Users\86150\AppData\Roaming\BIYOO\temp\b6133b5a60be4dcf84867965cb9bb110.cc0"/>
  <p:tag name="TAG_CHATSHAPE_IMAGE_URL" val="http://image.yoojober.com/motion/resource-photo/ori/823/823e1fcda720d8a44c2ee6cb05659f98.jpg-chatppt.cc0"/>
  <p:tag name="YOO_CHATSHAPE_TYPE" val="YOO_CHATSHAPE_IMAGE"/>
  <p:tag name="TAG_CONTENT_DIAGRAM_INDEX" val="3540fb6f74374379b32515c78c030821"/>
  <p:tag name="TAG_CONTENT_SUBINDEX" val="3"/>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 val="7"/>
  <p:tag name="KSO_WM_UNIT_TEXT_FILL_TYPE" val="1"/>
  <p:tag name="KSO_WM_BEAUTIFY_FLAG" val=""/>
  <p:tag name="YOO_CHATSHAPE_TYPE" val="YOO_CHATSHAPE_PAGEDECORATE"/>
  <p:tag name="TAG_CONTENT_DIAGRAM_INDEX" val="3540fb6f74374379b32515c78c030821"/>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25.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 name="YOO_CHATPAGE_CATLOG" val="背景介绍"/>
  <p:tag name="AIGCCREATORID" val="AIGC生成内容仅供参考-2024/8/9 19:22:02 -1440112"/>
</p:tagLst>
</file>

<file path=ppt/tags/tag2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540fb6f74374379b32515c78c030821"/>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3540fb6f74374379b32515c78c030821"/>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540fb6f74374379b32515c78c030821"/>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3540fb6f74374379b32515c78c030821"/>
</p:tagLst>
</file>

<file path=ppt/tags/tag3.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30.xml><?xml version="1.0" encoding="utf-8"?>
<p:tagLst xmlns:a="http://schemas.openxmlformats.org/drawingml/2006/main" xmlns:r="http://schemas.openxmlformats.org/officeDocument/2006/relationships" xmlns:p="http://schemas.openxmlformats.org/presentationml/2006/main">
  <p:tag name="TAG_CHATSHAPE_IMAGE_FILE" val="C:\Users\86150\AppData\Roaming\BIYOO\temp\b6133b5a60be4dcf84867965cb9bb110.cc0"/>
  <p:tag name="TAG_CHATSHAPE_IMAGE_URL" val="http://image.yoojober.com/motion/resource-photo/ori/823/823e1fcda720d8a44c2ee6cb05659f98.jpg-chatppt.cc0"/>
  <p:tag name="YOO_CHATSHAPE_TYPE" val="YOO_CHATSHAPE_IMAGE"/>
  <p:tag name="TAG_CONTENT_DIAGRAM_INDEX" val="3540fb6f74374379b32515c78c030821"/>
  <p:tag name="TAG_CONTENT_SUBINDEX" val="3"/>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 val="7"/>
  <p:tag name="KSO_WM_UNIT_TEXT_FILL_TYPE" val="1"/>
  <p:tag name="KSO_WM_BEAUTIFY_FLAG" val=""/>
  <p:tag name="YOO_CHATSHAPE_TYPE" val="YOO_CHATSHAPE_PAGEDECORATE"/>
  <p:tag name="TAG_CONTENT_DIAGRAM_INDEX" val="3540fb6f74374379b32515c78c030821"/>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33.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 name="YOO_CHATPAGE_CATLOG" val="背景介绍"/>
  <p:tag name="AIGCCREATORID" val="AIGC生成内容仅供参考-2024/8/9 19:22:02 -1440112"/>
</p:tagLst>
</file>

<file path=ppt/tags/tag34.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540fb6f74374379b32515c78c030821"/>
</p:tagLst>
</file>

<file path=ppt/tags/tag35.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3540fb6f74374379b32515c78c030821"/>
</p:tagLst>
</file>

<file path=ppt/tags/tag36.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540fb6f74374379b32515c78c030821"/>
</p:tagLst>
</file>

<file path=ppt/tags/tag37.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3540fb6f74374379b32515c78c030821"/>
</p:tagLst>
</file>

<file path=ppt/tags/tag38.xml><?xml version="1.0" encoding="utf-8"?>
<p:tagLst xmlns:a="http://schemas.openxmlformats.org/drawingml/2006/main" xmlns:r="http://schemas.openxmlformats.org/officeDocument/2006/relationships" xmlns:p="http://schemas.openxmlformats.org/presentationml/2006/main">
  <p:tag name="TAG_CHATSHAPE_IMAGE_FILE" val="C:\Users\86150\AppData\Roaming\BIYOO\temp\b6133b5a60be4dcf84867965cb9bb110.cc0"/>
  <p:tag name="TAG_CHATSHAPE_IMAGE_URL" val="http://image.yoojober.com/motion/resource-photo/ori/823/823e1fcda720d8a44c2ee6cb05659f98.jpg-chatppt.cc0"/>
  <p:tag name="YOO_CHATSHAPE_TYPE" val="YOO_CHATSHAPE_IMAGE"/>
  <p:tag name="TAG_CONTENT_DIAGRAM_INDEX" val="3540fb6f74374379b32515c78c030821"/>
  <p:tag name="TAG_CONTENT_SUBINDEX" val="3"/>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 val="7"/>
  <p:tag name="KSO_WM_UNIT_TEXT_FILL_TYPE" val="1"/>
  <p:tag name="KSO_WM_BEAUTIFY_FLAG" val=""/>
  <p:tag name="YOO_CHATSHAPE_TYPE" val="YOO_CHATSHAPE_PAGEDECORATE"/>
  <p:tag name="TAG_CONTENT_DIAGRAM_INDEX" val="3540fb6f74374379b32515c78c030821"/>
</p:tagLst>
</file>

<file path=ppt/tags/tag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41.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42.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43.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47.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4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49.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小行星探险家6178"/>
  <p:tag name="YOO_CHATSHAPE_AUTHOR_NICK" val="小行星探险家6178"/>
</p:tagLst>
</file>

<file path=ppt/tags/tag5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52.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53.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54.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55.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56.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58.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5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4/8/9"/>
</p:tagLst>
</file>

<file path=ppt/tags/tag60.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61.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6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63.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65.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6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6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69.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7.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 name="YOO_CHATPAGE_CATLOG" val="背景介绍"/>
  <p:tag name="AIGCCREATORID" val="AIGC生成内容仅供参考-2024/8/9 19:22:02 -1440112"/>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71.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72.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73.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75.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77.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7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79.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8.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3540fb6f74374379b32515c78c030821"/>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81.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82.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83.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84.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85.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86.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87.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8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3540fb6f74374379b32515c78c030821"/>
</p:tagLst>
</file>

<file path=ppt/tags/tag90.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91.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95.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 name="YOO_CHATPAGE_CATLOG" val="论文动机"/>
  <p:tag name="AIGCCREATORID" val="AIGC生成内容仅供参考-2024/8/9 19:22:02 -1440112"/>
</p:tagLst>
</file>

<file path=ppt/tags/tag96.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97.xml><?xml version="1.0" encoding="utf-8"?>
<p:tagLst xmlns:a="http://schemas.openxmlformats.org/drawingml/2006/main" xmlns:r="http://schemas.openxmlformats.org/officeDocument/2006/relationships" xmlns:p="http://schemas.openxmlformats.org/presentationml/2006/main">
  <p:tag name="YOO_CHATSHAPE_TYPE" val="NormalSp"/>
  <p:tag name="TAG_CONTENT_DIAGRAM_INDEX" val="6ecddf3f642f40d7a24724f49f4ac732"/>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6ecddf3f642f40d7a24724f49f4ac732"/>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CONTENT"/>
  <p:tag name="TAG_CONTENT_DIAGRAM_INDEX" val="6ecddf3f642f40d7a24724f49f4ac732"/>
</p:tagLst>
</file>

<file path=ppt/theme/theme1.xml><?xml version="1.0" encoding="utf-8"?>
<a:theme xmlns:a="http://schemas.openxmlformats.org/drawingml/2006/main" name="Office 主题​​">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_1497331652">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_-1220105277">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_-549271838">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_-993277331">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_-325690466">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主题​​_169463350">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_-1020426792">
  <a:themeElements>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1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2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3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4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5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6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7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0.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1.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2.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3.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4.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5.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6.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7.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88.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ppt/theme/themeOverride9.xml><?xml version="1.0" encoding="utf-8"?>
<a:themeOverride xmlns:a="http://schemas.openxmlformats.org/drawingml/2006/main">
  <a:clrScheme name="Office">
    <a:dk1>
      <a:srgbClr val="022A26"/>
    </a:dk1>
    <a:lt1>
      <a:srgbClr val="FFFFFF"/>
    </a:lt1>
    <a:dk2>
      <a:srgbClr val="FFFFFF"/>
    </a:dk2>
    <a:lt2>
      <a:srgbClr val="1F2D2B"/>
    </a:lt2>
    <a:accent1>
      <a:srgbClr val="35CEBA"/>
    </a:accent1>
    <a:accent2>
      <a:srgbClr val="F8FFAE"/>
    </a:accent2>
    <a:accent3>
      <a:srgbClr val="72EFDD"/>
    </a:accent3>
    <a:accent4>
      <a:srgbClr val="64DFDF"/>
    </a:accent4>
    <a:accent5>
      <a:srgbClr val="56CFE1"/>
    </a:accent5>
    <a:accent6>
      <a:srgbClr val="48BFE3"/>
    </a:accent6>
    <a:hlink>
      <a:srgbClr val="000D10"/>
    </a:hlink>
    <a:folHlink>
      <a:srgbClr val="00252E"/>
    </a:folHlink>
  </a:clrScheme>
</a:themeOverride>
</file>

<file path=docProps/app.xml><?xml version="1.0" encoding="utf-8"?>
<Properties xmlns="http://schemas.openxmlformats.org/officeDocument/2006/extended-properties" xmlns:vt="http://schemas.openxmlformats.org/officeDocument/2006/docPropsVTypes">
  <Template>a7fdf29bccfd93f88b1dbf5392c306c8_utMgzedxVVCe</Template>
  <TotalTime>1223</TotalTime>
  <Words>4547</Words>
  <Application>Microsoft Office PowerPoint</Application>
  <PresentationFormat>宽屏</PresentationFormat>
  <Paragraphs>335</Paragraphs>
  <Slides>34</Slides>
  <Notes>34</Notes>
  <HiddenSlides>0</HiddenSlides>
  <MMClips>0</MMClips>
  <ScaleCrop>false</ScaleCrop>
  <HeadingPairs>
    <vt:vector size="6" baseType="variant">
      <vt:variant>
        <vt:lpstr>已用的字体</vt:lpstr>
      </vt:variant>
      <vt:variant>
        <vt:i4>8</vt:i4>
      </vt:variant>
      <vt:variant>
        <vt:lpstr>主题</vt:lpstr>
      </vt:variant>
      <vt:variant>
        <vt:i4>8</vt:i4>
      </vt:variant>
      <vt:variant>
        <vt:lpstr>幻灯片标题</vt:lpstr>
      </vt:variant>
      <vt:variant>
        <vt:i4>34</vt:i4>
      </vt:variant>
    </vt:vector>
  </HeadingPairs>
  <TitlesOfParts>
    <vt:vector size="50" baseType="lpstr">
      <vt:lpstr>-apple-system</vt:lpstr>
      <vt:lpstr>等线</vt:lpstr>
      <vt:lpstr>等线 Light</vt:lpstr>
      <vt:lpstr>楷体</vt:lpstr>
      <vt:lpstr>隶书</vt:lpstr>
      <vt:lpstr>微软雅黑</vt:lpstr>
      <vt:lpstr>Arial</vt:lpstr>
      <vt:lpstr>Wingdings</vt:lpstr>
      <vt:lpstr>Office 主题​​</vt:lpstr>
      <vt:lpstr>Office Theme_1497331652</vt:lpstr>
      <vt:lpstr>Office 主题​​_-1220105277</vt:lpstr>
      <vt:lpstr>Office Theme_-549271838</vt:lpstr>
      <vt:lpstr>Office Theme_-993277331</vt:lpstr>
      <vt:lpstr>Office Theme_-325690466</vt:lpstr>
      <vt:lpstr>Office 主题​​_169463350</vt:lpstr>
      <vt:lpstr>Office Theme_-1020426792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boy tf</dc:creator>
  <cp:keywords>AIGC生成内容仅供参考-2024/8/9 19:20:59 -1440112</cp:keywords>
  <cp:lastModifiedBy>boy tf</cp:lastModifiedBy>
  <cp:revision>4</cp:revision>
  <dcterms:created xsi:type="dcterms:W3CDTF">2024-08-09T11:20:59Z</dcterms:created>
  <dcterms:modified xsi:type="dcterms:W3CDTF">2024-10-21T08:26:40Z</dcterms:modified>
</cp:coreProperties>
</file>